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5300" r:id="rId1"/>
    <p:sldMasterId id="2147485390" r:id="rId2"/>
  </p:sldMasterIdLst>
  <p:notesMasterIdLst>
    <p:notesMasterId r:id="rId39"/>
  </p:notesMasterIdLst>
  <p:sldIdLst>
    <p:sldId id="256" r:id="rId3"/>
    <p:sldId id="304" r:id="rId4"/>
    <p:sldId id="451" r:id="rId5"/>
    <p:sldId id="283" r:id="rId6"/>
    <p:sldId id="267" r:id="rId7"/>
    <p:sldId id="268" r:id="rId8"/>
    <p:sldId id="270" r:id="rId9"/>
    <p:sldId id="271" r:id="rId10"/>
    <p:sldId id="297" r:id="rId11"/>
    <p:sldId id="274" r:id="rId12"/>
    <p:sldId id="276" r:id="rId13"/>
    <p:sldId id="302" r:id="rId14"/>
    <p:sldId id="308" r:id="rId15"/>
    <p:sldId id="309" r:id="rId16"/>
    <p:sldId id="277" r:id="rId17"/>
    <p:sldId id="303" r:id="rId18"/>
    <p:sldId id="281" r:id="rId19"/>
    <p:sldId id="278" r:id="rId20"/>
    <p:sldId id="279" r:id="rId21"/>
    <p:sldId id="447" r:id="rId22"/>
    <p:sldId id="448" r:id="rId23"/>
    <p:sldId id="446" r:id="rId24"/>
    <p:sldId id="434" r:id="rId25"/>
    <p:sldId id="449" r:id="rId26"/>
    <p:sldId id="441" r:id="rId27"/>
    <p:sldId id="280" r:id="rId28"/>
    <p:sldId id="450" r:id="rId29"/>
    <p:sldId id="285" r:id="rId30"/>
    <p:sldId id="406" r:id="rId31"/>
    <p:sldId id="287" r:id="rId32"/>
    <p:sldId id="288" r:id="rId33"/>
    <p:sldId id="289" r:id="rId34"/>
    <p:sldId id="290" r:id="rId35"/>
    <p:sldId id="291" r:id="rId36"/>
    <p:sldId id="452" r:id="rId37"/>
    <p:sldId id="284"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A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943"/>
    <p:restoredTop sz="97840"/>
  </p:normalViewPr>
  <p:slideViewPr>
    <p:cSldViewPr snapToGrid="0">
      <p:cViewPr varScale="1">
        <p:scale>
          <a:sx n="162" d="100"/>
          <a:sy n="162" d="100"/>
        </p:scale>
        <p:origin x="200" y="1480"/>
      </p:cViewPr>
      <p:guideLst/>
    </p:cSldViewPr>
  </p:slideViewPr>
  <p:outlineViewPr>
    <p:cViewPr>
      <p:scale>
        <a:sx n="33" d="100"/>
        <a:sy n="33" d="100"/>
      </p:scale>
      <p:origin x="0" y="-2792"/>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20" d="100"/>
          <a:sy n="120" d="100"/>
        </p:scale>
        <p:origin x="4872"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diagrams/_rels/data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34A62C-E4BA-4AD7-9203-9A4DC08E97D5}" type="doc">
      <dgm:prSet loTypeId="urn:microsoft.com/office/officeart/2018/2/layout/IconVerticalSolidList" loCatId="icon" qsTypeId="urn:microsoft.com/office/officeart/2005/8/quickstyle/simple1#1" qsCatId="simple" csTypeId="urn:microsoft.com/office/officeart/2018/5/colors/Iconchunking_neutralbg_accent1_2" csCatId="accent1" phldr="1"/>
      <dgm:spPr/>
      <dgm:t>
        <a:bodyPr/>
        <a:lstStyle/>
        <a:p>
          <a:endParaRPr lang="en-US"/>
        </a:p>
      </dgm:t>
    </dgm:pt>
    <dgm:pt modelId="{C39855F9-2149-4370-B88B-B7EAB68730EA}">
      <dgm:prSet/>
      <dgm:spPr/>
      <dgm:t>
        <a:bodyPr/>
        <a:lstStyle/>
        <a:p>
          <a:pPr>
            <a:lnSpc>
              <a:spcPct val="100000"/>
            </a:lnSpc>
          </a:pPr>
          <a:r>
            <a:rPr lang="en-US" dirty="0"/>
            <a:t>Use both Koch and Farnsworth methods at the same time.</a:t>
          </a:r>
        </a:p>
      </dgm:t>
    </dgm:pt>
    <dgm:pt modelId="{2C0D9C33-C49D-4B8B-8AE2-51237DEF4163}" type="parTrans" cxnId="{65AA1C16-3178-492B-9C01-F43113E696DC}">
      <dgm:prSet/>
      <dgm:spPr/>
      <dgm:t>
        <a:bodyPr/>
        <a:lstStyle/>
        <a:p>
          <a:endParaRPr lang="en-US"/>
        </a:p>
      </dgm:t>
    </dgm:pt>
    <dgm:pt modelId="{90B42D02-20AE-428E-8231-2B79F2C9D990}" type="sibTrans" cxnId="{65AA1C16-3178-492B-9C01-F43113E696DC}">
      <dgm:prSet/>
      <dgm:spPr/>
      <dgm:t>
        <a:bodyPr/>
        <a:lstStyle/>
        <a:p>
          <a:endParaRPr lang="en-US"/>
        </a:p>
      </dgm:t>
    </dgm:pt>
    <dgm:pt modelId="{54D2D16F-1AFB-4302-B338-D6424D7B0130}">
      <dgm:prSet/>
      <dgm:spPr/>
      <dgm:t>
        <a:bodyPr/>
        <a:lstStyle/>
        <a:p>
          <a:pPr>
            <a:lnSpc>
              <a:spcPct val="100000"/>
            </a:lnSpc>
          </a:pPr>
          <a:r>
            <a:rPr lang="en-US" dirty="0"/>
            <a:t>Practice 10-15 minutes twice a day. </a:t>
          </a:r>
          <a:br>
            <a:rPr lang="en-US" dirty="0"/>
          </a:br>
          <a:r>
            <a:rPr lang="en-US" dirty="0">
              <a:solidFill>
                <a:schemeClr val="accent2"/>
              </a:solidFill>
            </a:rPr>
            <a:t>* Habit Stacking *</a:t>
          </a:r>
        </a:p>
      </dgm:t>
    </dgm:pt>
    <dgm:pt modelId="{7D69514C-2A85-4A92-A89D-088E80B2FAFD}" type="parTrans" cxnId="{81ECD018-8D1B-4BB4-A1AC-76B9DDB57990}">
      <dgm:prSet/>
      <dgm:spPr/>
      <dgm:t>
        <a:bodyPr/>
        <a:lstStyle/>
        <a:p>
          <a:endParaRPr lang="en-US"/>
        </a:p>
      </dgm:t>
    </dgm:pt>
    <dgm:pt modelId="{7FC5F32C-E7FA-42A1-81B5-12B9001D93BA}" type="sibTrans" cxnId="{81ECD018-8D1B-4BB4-A1AC-76B9DDB57990}">
      <dgm:prSet/>
      <dgm:spPr/>
      <dgm:t>
        <a:bodyPr/>
        <a:lstStyle/>
        <a:p>
          <a:endParaRPr lang="en-US"/>
        </a:p>
      </dgm:t>
    </dgm:pt>
    <dgm:pt modelId="{D958F9A4-ADE0-40F2-926A-28F75185085C}">
      <dgm:prSet/>
      <dgm:spPr/>
      <dgm:t>
        <a:bodyPr/>
        <a:lstStyle/>
        <a:p>
          <a:pPr>
            <a:lnSpc>
              <a:spcPct val="100000"/>
            </a:lnSpc>
          </a:pPr>
          <a:r>
            <a:rPr lang="en-US" dirty="0"/>
            <a:t>CW operators will have “accents” so listen to real QSOs.  </a:t>
          </a:r>
          <a:br>
            <a:rPr lang="en-US" dirty="0"/>
          </a:br>
          <a:r>
            <a:rPr lang="en-US" i="0" dirty="0">
              <a:solidFill>
                <a:schemeClr val="accent2"/>
              </a:solidFill>
            </a:rPr>
            <a:t>No radio?  Try </a:t>
          </a:r>
          <a:r>
            <a:rPr lang="en-US" i="0" dirty="0" err="1">
              <a:solidFill>
                <a:schemeClr val="accent2"/>
              </a:solidFill>
            </a:rPr>
            <a:t>websdr.org</a:t>
          </a:r>
          <a:br>
            <a:rPr lang="en-US" i="0" dirty="0">
              <a:solidFill>
                <a:schemeClr val="accent2"/>
              </a:solidFill>
            </a:rPr>
          </a:br>
          <a:r>
            <a:rPr lang="en-US" i="0" dirty="0">
              <a:solidFill>
                <a:schemeClr val="accent2"/>
              </a:solidFill>
            </a:rPr>
            <a:t>Find slow operators at </a:t>
          </a:r>
          <a:r>
            <a:rPr lang="en-US" i="0" dirty="0" err="1">
              <a:solidFill>
                <a:schemeClr val="accent2"/>
              </a:solidFill>
            </a:rPr>
            <a:t>hamalert.org</a:t>
          </a:r>
          <a:endParaRPr lang="en-US" i="0" dirty="0">
            <a:solidFill>
              <a:schemeClr val="accent2"/>
            </a:solidFill>
          </a:endParaRPr>
        </a:p>
      </dgm:t>
    </dgm:pt>
    <dgm:pt modelId="{CCCFB54E-344E-4F6B-92E1-5E5093E81047}" type="parTrans" cxnId="{E3D023D8-74A3-4BB7-9034-5DC608FED772}">
      <dgm:prSet/>
      <dgm:spPr/>
      <dgm:t>
        <a:bodyPr/>
        <a:lstStyle/>
        <a:p>
          <a:endParaRPr lang="en-US"/>
        </a:p>
      </dgm:t>
    </dgm:pt>
    <dgm:pt modelId="{1BD0927A-19E5-4511-AEC9-D362FE5581B5}" type="sibTrans" cxnId="{E3D023D8-74A3-4BB7-9034-5DC608FED772}">
      <dgm:prSet/>
      <dgm:spPr/>
      <dgm:t>
        <a:bodyPr/>
        <a:lstStyle/>
        <a:p>
          <a:endParaRPr lang="en-US"/>
        </a:p>
      </dgm:t>
    </dgm:pt>
    <dgm:pt modelId="{C4C135D9-9416-4D7B-AB74-886E5906C95C}">
      <dgm:prSet/>
      <dgm:spPr/>
      <dgm:t>
        <a:bodyPr/>
        <a:lstStyle/>
        <a:p>
          <a:pPr>
            <a:lnSpc>
              <a:spcPct val="100000"/>
            </a:lnSpc>
          </a:pPr>
          <a:r>
            <a:rPr lang="en-US" dirty="0"/>
            <a:t>If you struggle, seek a practice buddy or join an online CW club. This can add even more fun.</a:t>
          </a:r>
        </a:p>
      </dgm:t>
    </dgm:pt>
    <dgm:pt modelId="{1087ED74-8E64-4908-A2FC-5107AFB1C9F0}" type="parTrans" cxnId="{B91F8B65-E9A8-45EA-8EE9-744BC2051525}">
      <dgm:prSet/>
      <dgm:spPr/>
      <dgm:t>
        <a:bodyPr/>
        <a:lstStyle/>
        <a:p>
          <a:endParaRPr lang="en-US"/>
        </a:p>
      </dgm:t>
    </dgm:pt>
    <dgm:pt modelId="{5371E868-22A2-4A69-81C3-ED98FFE1216E}" type="sibTrans" cxnId="{B91F8B65-E9A8-45EA-8EE9-744BC2051525}">
      <dgm:prSet/>
      <dgm:spPr/>
      <dgm:t>
        <a:bodyPr/>
        <a:lstStyle/>
        <a:p>
          <a:endParaRPr lang="en-US"/>
        </a:p>
      </dgm:t>
    </dgm:pt>
    <dgm:pt modelId="{5053631E-A954-4981-9085-1FC9AB46E63C}" type="pres">
      <dgm:prSet presAssocID="{E934A62C-E4BA-4AD7-9203-9A4DC08E97D5}" presName="root" presStyleCnt="0">
        <dgm:presLayoutVars>
          <dgm:dir/>
          <dgm:resizeHandles val="exact"/>
        </dgm:presLayoutVars>
      </dgm:prSet>
      <dgm:spPr/>
    </dgm:pt>
    <dgm:pt modelId="{12EB13E1-9D6B-419F-A24E-0740D7D9021F}" type="pres">
      <dgm:prSet presAssocID="{C39855F9-2149-4370-B88B-B7EAB68730EA}" presName="compNode" presStyleCnt="0"/>
      <dgm:spPr/>
    </dgm:pt>
    <dgm:pt modelId="{F6DB8AEA-E239-4D73-B7F7-44927AEBB489}" type="pres">
      <dgm:prSet presAssocID="{C39855F9-2149-4370-B88B-B7EAB68730EA}" presName="bgRect" presStyleLbl="bgShp" presStyleIdx="0" presStyleCnt="4"/>
      <dgm:spPr/>
    </dgm:pt>
    <dgm:pt modelId="{C27296AC-D701-4B34-B03E-27BECBB2DE67}" type="pres">
      <dgm:prSet presAssocID="{C39855F9-2149-4370-B88B-B7EAB68730EA}"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raille"/>
        </a:ext>
      </dgm:extLst>
    </dgm:pt>
    <dgm:pt modelId="{15C068D5-5441-4A1C-B195-932D788D8250}" type="pres">
      <dgm:prSet presAssocID="{C39855F9-2149-4370-B88B-B7EAB68730EA}" presName="spaceRect" presStyleCnt="0"/>
      <dgm:spPr/>
    </dgm:pt>
    <dgm:pt modelId="{7E415945-0AEF-4FBF-862A-700A960939EB}" type="pres">
      <dgm:prSet presAssocID="{C39855F9-2149-4370-B88B-B7EAB68730EA}" presName="parTx" presStyleLbl="revTx" presStyleIdx="0" presStyleCnt="4">
        <dgm:presLayoutVars>
          <dgm:chMax val="0"/>
          <dgm:chPref val="0"/>
        </dgm:presLayoutVars>
      </dgm:prSet>
      <dgm:spPr/>
    </dgm:pt>
    <dgm:pt modelId="{993D3DE8-DC8D-4CB8-9777-E29BFEFA3EA4}" type="pres">
      <dgm:prSet presAssocID="{90B42D02-20AE-428E-8231-2B79F2C9D990}" presName="sibTrans" presStyleCnt="0"/>
      <dgm:spPr/>
    </dgm:pt>
    <dgm:pt modelId="{96594B27-1FA8-4D70-8E85-DECC7374908C}" type="pres">
      <dgm:prSet presAssocID="{54D2D16F-1AFB-4302-B338-D6424D7B0130}" presName="compNode" presStyleCnt="0"/>
      <dgm:spPr/>
    </dgm:pt>
    <dgm:pt modelId="{332410AD-7A6C-43D7-B859-2DB9FD136749}" type="pres">
      <dgm:prSet presAssocID="{54D2D16F-1AFB-4302-B338-D6424D7B0130}" presName="bgRect" presStyleLbl="bgShp" presStyleIdx="1" presStyleCnt="4"/>
      <dgm:spPr/>
    </dgm:pt>
    <dgm:pt modelId="{7C0F0434-FD90-4C73-9698-28975C736BCF}" type="pres">
      <dgm:prSet presAssocID="{54D2D16F-1AFB-4302-B338-D6424D7B0130}"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opwatch"/>
        </a:ext>
      </dgm:extLst>
    </dgm:pt>
    <dgm:pt modelId="{A5379978-7A47-4D09-9F96-ABE55DD3E500}" type="pres">
      <dgm:prSet presAssocID="{54D2D16F-1AFB-4302-B338-D6424D7B0130}" presName="spaceRect" presStyleCnt="0"/>
      <dgm:spPr/>
    </dgm:pt>
    <dgm:pt modelId="{3188CE45-5995-40A9-90C1-E61AE8A5C87F}" type="pres">
      <dgm:prSet presAssocID="{54D2D16F-1AFB-4302-B338-D6424D7B0130}" presName="parTx" presStyleLbl="revTx" presStyleIdx="1" presStyleCnt="4">
        <dgm:presLayoutVars>
          <dgm:chMax val="0"/>
          <dgm:chPref val="0"/>
        </dgm:presLayoutVars>
      </dgm:prSet>
      <dgm:spPr/>
    </dgm:pt>
    <dgm:pt modelId="{3981D328-0FEE-4D95-8B8E-E39942D1ABCA}" type="pres">
      <dgm:prSet presAssocID="{7FC5F32C-E7FA-42A1-81B5-12B9001D93BA}" presName="sibTrans" presStyleCnt="0"/>
      <dgm:spPr/>
    </dgm:pt>
    <dgm:pt modelId="{3179360F-EB15-42E5-95B0-44E875E45B36}" type="pres">
      <dgm:prSet presAssocID="{D958F9A4-ADE0-40F2-926A-28F75185085C}" presName="compNode" presStyleCnt="0"/>
      <dgm:spPr/>
    </dgm:pt>
    <dgm:pt modelId="{E22D6072-C1CC-4391-B987-7C3FADE04955}" type="pres">
      <dgm:prSet presAssocID="{D958F9A4-ADE0-40F2-926A-28F75185085C}" presName="bgRect" presStyleLbl="bgShp" presStyleIdx="2" presStyleCnt="4"/>
      <dgm:spPr/>
    </dgm:pt>
    <dgm:pt modelId="{35659777-C3D8-4846-A370-5C5C66FB996A}" type="pres">
      <dgm:prSet presAssocID="{D958F9A4-ADE0-40F2-926A-28F75185085C}"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eadphones"/>
        </a:ext>
      </dgm:extLst>
    </dgm:pt>
    <dgm:pt modelId="{FF4CD286-B478-458C-9546-6EB41AD17F69}" type="pres">
      <dgm:prSet presAssocID="{D958F9A4-ADE0-40F2-926A-28F75185085C}" presName="spaceRect" presStyleCnt="0"/>
      <dgm:spPr/>
    </dgm:pt>
    <dgm:pt modelId="{92921867-858C-4EFC-BCBF-41B9C79F3CD0}" type="pres">
      <dgm:prSet presAssocID="{D958F9A4-ADE0-40F2-926A-28F75185085C}" presName="parTx" presStyleLbl="revTx" presStyleIdx="2" presStyleCnt="4">
        <dgm:presLayoutVars>
          <dgm:chMax val="0"/>
          <dgm:chPref val="0"/>
        </dgm:presLayoutVars>
      </dgm:prSet>
      <dgm:spPr/>
    </dgm:pt>
    <dgm:pt modelId="{B1A99AA9-99FC-46BE-AFF2-E5A42A99AA92}" type="pres">
      <dgm:prSet presAssocID="{1BD0927A-19E5-4511-AEC9-D362FE5581B5}" presName="sibTrans" presStyleCnt="0"/>
      <dgm:spPr/>
    </dgm:pt>
    <dgm:pt modelId="{5FDFAB8F-94A6-4198-A703-EF0E1773E068}" type="pres">
      <dgm:prSet presAssocID="{C4C135D9-9416-4D7B-AB74-886E5906C95C}" presName="compNode" presStyleCnt="0"/>
      <dgm:spPr/>
    </dgm:pt>
    <dgm:pt modelId="{58C322AD-AEA7-40D3-BF89-4E72B00F64AD}" type="pres">
      <dgm:prSet presAssocID="{C4C135D9-9416-4D7B-AB74-886E5906C95C}" presName="bgRect" presStyleLbl="bgShp" presStyleIdx="3" presStyleCnt="4"/>
      <dgm:spPr/>
    </dgm:pt>
    <dgm:pt modelId="{B2076B93-6C54-47F3-AFC0-EC16BFB08A0C}" type="pres">
      <dgm:prSet presAssocID="{C4C135D9-9416-4D7B-AB74-886E5906C95C}"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ongue"/>
        </a:ext>
      </dgm:extLst>
    </dgm:pt>
    <dgm:pt modelId="{B58BFDC6-3130-494A-9D9C-DF301B1D644E}" type="pres">
      <dgm:prSet presAssocID="{C4C135D9-9416-4D7B-AB74-886E5906C95C}" presName="spaceRect" presStyleCnt="0"/>
      <dgm:spPr/>
    </dgm:pt>
    <dgm:pt modelId="{BCA64D45-94FE-43A4-A6C8-FB19A63FF695}" type="pres">
      <dgm:prSet presAssocID="{C4C135D9-9416-4D7B-AB74-886E5906C95C}" presName="parTx" presStyleLbl="revTx" presStyleIdx="3" presStyleCnt="4">
        <dgm:presLayoutVars>
          <dgm:chMax val="0"/>
          <dgm:chPref val="0"/>
        </dgm:presLayoutVars>
      </dgm:prSet>
      <dgm:spPr/>
    </dgm:pt>
  </dgm:ptLst>
  <dgm:cxnLst>
    <dgm:cxn modelId="{4F01DE11-E933-E349-8BEA-C6EC8C34990C}" type="presOf" srcId="{E934A62C-E4BA-4AD7-9203-9A4DC08E97D5}" destId="{5053631E-A954-4981-9085-1FC9AB46E63C}" srcOrd="0" destOrd="0" presId="urn:microsoft.com/office/officeart/2018/2/layout/IconVerticalSolidList"/>
    <dgm:cxn modelId="{41430F13-E000-AA4D-8B7B-03E4068B83E2}" type="presOf" srcId="{C39855F9-2149-4370-B88B-B7EAB68730EA}" destId="{7E415945-0AEF-4FBF-862A-700A960939EB}" srcOrd="0" destOrd="0" presId="urn:microsoft.com/office/officeart/2018/2/layout/IconVerticalSolidList"/>
    <dgm:cxn modelId="{65AA1C16-3178-492B-9C01-F43113E696DC}" srcId="{E934A62C-E4BA-4AD7-9203-9A4DC08E97D5}" destId="{C39855F9-2149-4370-B88B-B7EAB68730EA}" srcOrd="0" destOrd="0" parTransId="{2C0D9C33-C49D-4B8B-8AE2-51237DEF4163}" sibTransId="{90B42D02-20AE-428E-8231-2B79F2C9D990}"/>
    <dgm:cxn modelId="{81ECD018-8D1B-4BB4-A1AC-76B9DDB57990}" srcId="{E934A62C-E4BA-4AD7-9203-9A4DC08E97D5}" destId="{54D2D16F-1AFB-4302-B338-D6424D7B0130}" srcOrd="1" destOrd="0" parTransId="{7D69514C-2A85-4A92-A89D-088E80B2FAFD}" sibTransId="{7FC5F32C-E7FA-42A1-81B5-12B9001D93BA}"/>
    <dgm:cxn modelId="{B91F8B65-E9A8-45EA-8EE9-744BC2051525}" srcId="{E934A62C-E4BA-4AD7-9203-9A4DC08E97D5}" destId="{C4C135D9-9416-4D7B-AB74-886E5906C95C}" srcOrd="3" destOrd="0" parTransId="{1087ED74-8E64-4908-A2FC-5107AFB1C9F0}" sibTransId="{5371E868-22A2-4A69-81C3-ED98FFE1216E}"/>
    <dgm:cxn modelId="{F922D27B-B21B-B140-AEF0-B66312B02771}" type="presOf" srcId="{C4C135D9-9416-4D7B-AB74-886E5906C95C}" destId="{BCA64D45-94FE-43A4-A6C8-FB19A63FF695}" srcOrd="0" destOrd="0" presId="urn:microsoft.com/office/officeart/2018/2/layout/IconVerticalSolidList"/>
    <dgm:cxn modelId="{7F29BD7E-2176-A445-B374-4FECCBC80922}" type="presOf" srcId="{54D2D16F-1AFB-4302-B338-D6424D7B0130}" destId="{3188CE45-5995-40A9-90C1-E61AE8A5C87F}" srcOrd="0" destOrd="0" presId="urn:microsoft.com/office/officeart/2018/2/layout/IconVerticalSolidList"/>
    <dgm:cxn modelId="{BBC78F84-B26D-8244-BEE9-FAE52C111F89}" type="presOf" srcId="{D958F9A4-ADE0-40F2-926A-28F75185085C}" destId="{92921867-858C-4EFC-BCBF-41B9C79F3CD0}" srcOrd="0" destOrd="0" presId="urn:microsoft.com/office/officeart/2018/2/layout/IconVerticalSolidList"/>
    <dgm:cxn modelId="{E3D023D8-74A3-4BB7-9034-5DC608FED772}" srcId="{E934A62C-E4BA-4AD7-9203-9A4DC08E97D5}" destId="{D958F9A4-ADE0-40F2-926A-28F75185085C}" srcOrd="2" destOrd="0" parTransId="{CCCFB54E-344E-4F6B-92E1-5E5093E81047}" sibTransId="{1BD0927A-19E5-4511-AEC9-D362FE5581B5}"/>
    <dgm:cxn modelId="{60EC2E18-894D-724C-924B-5A2CB3F479B3}" type="presParOf" srcId="{5053631E-A954-4981-9085-1FC9AB46E63C}" destId="{12EB13E1-9D6B-419F-A24E-0740D7D9021F}" srcOrd="0" destOrd="0" presId="urn:microsoft.com/office/officeart/2018/2/layout/IconVerticalSolidList"/>
    <dgm:cxn modelId="{2AD3DA4C-590D-3D48-8054-2A0EC9645C3C}" type="presParOf" srcId="{12EB13E1-9D6B-419F-A24E-0740D7D9021F}" destId="{F6DB8AEA-E239-4D73-B7F7-44927AEBB489}" srcOrd="0" destOrd="0" presId="urn:microsoft.com/office/officeart/2018/2/layout/IconVerticalSolidList"/>
    <dgm:cxn modelId="{D13F7D2D-8068-1A49-A5C5-9704309E2524}" type="presParOf" srcId="{12EB13E1-9D6B-419F-A24E-0740D7D9021F}" destId="{C27296AC-D701-4B34-B03E-27BECBB2DE67}" srcOrd="1" destOrd="0" presId="urn:microsoft.com/office/officeart/2018/2/layout/IconVerticalSolidList"/>
    <dgm:cxn modelId="{6CCD1DD2-ADD5-DC4F-825B-EC137016BA30}" type="presParOf" srcId="{12EB13E1-9D6B-419F-A24E-0740D7D9021F}" destId="{15C068D5-5441-4A1C-B195-932D788D8250}" srcOrd="2" destOrd="0" presId="urn:microsoft.com/office/officeart/2018/2/layout/IconVerticalSolidList"/>
    <dgm:cxn modelId="{178A3C54-FD37-DD45-A59A-7A30614BC066}" type="presParOf" srcId="{12EB13E1-9D6B-419F-A24E-0740D7D9021F}" destId="{7E415945-0AEF-4FBF-862A-700A960939EB}" srcOrd="3" destOrd="0" presId="urn:microsoft.com/office/officeart/2018/2/layout/IconVerticalSolidList"/>
    <dgm:cxn modelId="{A73F4C87-AEB5-5442-8EF3-73FA8F27BF8A}" type="presParOf" srcId="{5053631E-A954-4981-9085-1FC9AB46E63C}" destId="{993D3DE8-DC8D-4CB8-9777-E29BFEFA3EA4}" srcOrd="1" destOrd="0" presId="urn:microsoft.com/office/officeart/2018/2/layout/IconVerticalSolidList"/>
    <dgm:cxn modelId="{9C75BE2A-592E-FF4E-92A4-842A7F2824D8}" type="presParOf" srcId="{5053631E-A954-4981-9085-1FC9AB46E63C}" destId="{96594B27-1FA8-4D70-8E85-DECC7374908C}" srcOrd="2" destOrd="0" presId="urn:microsoft.com/office/officeart/2018/2/layout/IconVerticalSolidList"/>
    <dgm:cxn modelId="{743B5929-21C7-FA44-B7FF-B04DD16EB72F}" type="presParOf" srcId="{96594B27-1FA8-4D70-8E85-DECC7374908C}" destId="{332410AD-7A6C-43D7-B859-2DB9FD136749}" srcOrd="0" destOrd="0" presId="urn:microsoft.com/office/officeart/2018/2/layout/IconVerticalSolidList"/>
    <dgm:cxn modelId="{9BEB4766-2FFA-1F42-80C4-2DE34008BAC6}" type="presParOf" srcId="{96594B27-1FA8-4D70-8E85-DECC7374908C}" destId="{7C0F0434-FD90-4C73-9698-28975C736BCF}" srcOrd="1" destOrd="0" presId="urn:microsoft.com/office/officeart/2018/2/layout/IconVerticalSolidList"/>
    <dgm:cxn modelId="{7C74B1E6-8DBF-4647-B98A-DECA77572B21}" type="presParOf" srcId="{96594B27-1FA8-4D70-8E85-DECC7374908C}" destId="{A5379978-7A47-4D09-9F96-ABE55DD3E500}" srcOrd="2" destOrd="0" presId="urn:microsoft.com/office/officeart/2018/2/layout/IconVerticalSolidList"/>
    <dgm:cxn modelId="{548BDC1F-A36F-4C4A-B569-BB3AD4723DB8}" type="presParOf" srcId="{96594B27-1FA8-4D70-8E85-DECC7374908C}" destId="{3188CE45-5995-40A9-90C1-E61AE8A5C87F}" srcOrd="3" destOrd="0" presId="urn:microsoft.com/office/officeart/2018/2/layout/IconVerticalSolidList"/>
    <dgm:cxn modelId="{0002C1F1-D493-4A46-84F1-C9E39DF5B661}" type="presParOf" srcId="{5053631E-A954-4981-9085-1FC9AB46E63C}" destId="{3981D328-0FEE-4D95-8B8E-E39942D1ABCA}" srcOrd="3" destOrd="0" presId="urn:microsoft.com/office/officeart/2018/2/layout/IconVerticalSolidList"/>
    <dgm:cxn modelId="{7529119F-77C2-7641-8619-7F746D6568A2}" type="presParOf" srcId="{5053631E-A954-4981-9085-1FC9AB46E63C}" destId="{3179360F-EB15-42E5-95B0-44E875E45B36}" srcOrd="4" destOrd="0" presId="urn:microsoft.com/office/officeart/2018/2/layout/IconVerticalSolidList"/>
    <dgm:cxn modelId="{6B3CDE9E-30BC-D242-8110-303608839BBE}" type="presParOf" srcId="{3179360F-EB15-42E5-95B0-44E875E45B36}" destId="{E22D6072-C1CC-4391-B987-7C3FADE04955}" srcOrd="0" destOrd="0" presId="urn:microsoft.com/office/officeart/2018/2/layout/IconVerticalSolidList"/>
    <dgm:cxn modelId="{9B119868-FAC5-AD49-8107-6F09409D0C44}" type="presParOf" srcId="{3179360F-EB15-42E5-95B0-44E875E45B36}" destId="{35659777-C3D8-4846-A370-5C5C66FB996A}" srcOrd="1" destOrd="0" presId="urn:microsoft.com/office/officeart/2018/2/layout/IconVerticalSolidList"/>
    <dgm:cxn modelId="{E94EC507-E118-414A-A02B-86982B408542}" type="presParOf" srcId="{3179360F-EB15-42E5-95B0-44E875E45B36}" destId="{FF4CD286-B478-458C-9546-6EB41AD17F69}" srcOrd="2" destOrd="0" presId="urn:microsoft.com/office/officeart/2018/2/layout/IconVerticalSolidList"/>
    <dgm:cxn modelId="{B3CF6F73-0E1C-9846-9CB5-0AAF4223B317}" type="presParOf" srcId="{3179360F-EB15-42E5-95B0-44E875E45B36}" destId="{92921867-858C-4EFC-BCBF-41B9C79F3CD0}" srcOrd="3" destOrd="0" presId="urn:microsoft.com/office/officeart/2018/2/layout/IconVerticalSolidList"/>
    <dgm:cxn modelId="{0F5B8AD5-9305-EF4E-9675-D47706A6AEF9}" type="presParOf" srcId="{5053631E-A954-4981-9085-1FC9AB46E63C}" destId="{B1A99AA9-99FC-46BE-AFF2-E5A42A99AA92}" srcOrd="5" destOrd="0" presId="urn:microsoft.com/office/officeart/2018/2/layout/IconVerticalSolidList"/>
    <dgm:cxn modelId="{99B3618E-1146-094E-BAAD-8D8E7848DA07}" type="presParOf" srcId="{5053631E-A954-4981-9085-1FC9AB46E63C}" destId="{5FDFAB8F-94A6-4198-A703-EF0E1773E068}" srcOrd="6" destOrd="0" presId="urn:microsoft.com/office/officeart/2018/2/layout/IconVerticalSolidList"/>
    <dgm:cxn modelId="{610C6B4D-3FF5-A24D-A94E-D853E4B8F086}" type="presParOf" srcId="{5FDFAB8F-94A6-4198-A703-EF0E1773E068}" destId="{58C322AD-AEA7-40D3-BF89-4E72B00F64AD}" srcOrd="0" destOrd="0" presId="urn:microsoft.com/office/officeart/2018/2/layout/IconVerticalSolidList"/>
    <dgm:cxn modelId="{48FE157F-671F-4340-AA28-64A90839BD12}" type="presParOf" srcId="{5FDFAB8F-94A6-4198-A703-EF0E1773E068}" destId="{B2076B93-6C54-47F3-AFC0-EC16BFB08A0C}" srcOrd="1" destOrd="0" presId="urn:microsoft.com/office/officeart/2018/2/layout/IconVerticalSolidList"/>
    <dgm:cxn modelId="{54F502BB-C3FC-5540-B0D0-8147A1B8428E}" type="presParOf" srcId="{5FDFAB8F-94A6-4198-A703-EF0E1773E068}" destId="{B58BFDC6-3130-494A-9D9C-DF301B1D644E}" srcOrd="2" destOrd="0" presId="urn:microsoft.com/office/officeart/2018/2/layout/IconVerticalSolidList"/>
    <dgm:cxn modelId="{7ACD1EDB-5F22-C84B-A9DC-81545B66F00C}" type="presParOf" srcId="{5FDFAB8F-94A6-4198-A703-EF0E1773E068}" destId="{BCA64D45-94FE-43A4-A6C8-FB19A63FF69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DB8AEA-E239-4D73-B7F7-44927AEBB489}">
      <dsp:nvSpPr>
        <dsp:cNvPr id="0" name=""/>
        <dsp:cNvSpPr/>
      </dsp:nvSpPr>
      <dsp:spPr>
        <a:xfrm>
          <a:off x="0" y="2284"/>
          <a:ext cx="8805805" cy="11579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7296AC-D701-4B34-B03E-27BECBB2DE67}">
      <dsp:nvSpPr>
        <dsp:cNvPr id="0" name=""/>
        <dsp:cNvSpPr/>
      </dsp:nvSpPr>
      <dsp:spPr>
        <a:xfrm>
          <a:off x="350270" y="262816"/>
          <a:ext cx="636855" cy="63685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E415945-0AEF-4FBF-862A-700A960939EB}">
      <dsp:nvSpPr>
        <dsp:cNvPr id="0" name=""/>
        <dsp:cNvSpPr/>
      </dsp:nvSpPr>
      <dsp:spPr>
        <a:xfrm>
          <a:off x="1337397" y="2284"/>
          <a:ext cx="7468407"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44550">
            <a:lnSpc>
              <a:spcPct val="100000"/>
            </a:lnSpc>
            <a:spcBef>
              <a:spcPct val="0"/>
            </a:spcBef>
            <a:spcAft>
              <a:spcPct val="35000"/>
            </a:spcAft>
            <a:buNone/>
          </a:pPr>
          <a:r>
            <a:rPr lang="en-US" sz="1900" kern="1200" dirty="0"/>
            <a:t>Use both Koch and Farnsworth methods at the same time.</a:t>
          </a:r>
        </a:p>
      </dsp:txBody>
      <dsp:txXfrm>
        <a:off x="1337397" y="2284"/>
        <a:ext cx="7468407" cy="1157919"/>
      </dsp:txXfrm>
    </dsp:sp>
    <dsp:sp modelId="{332410AD-7A6C-43D7-B859-2DB9FD136749}">
      <dsp:nvSpPr>
        <dsp:cNvPr id="0" name=""/>
        <dsp:cNvSpPr/>
      </dsp:nvSpPr>
      <dsp:spPr>
        <a:xfrm>
          <a:off x="0" y="1449684"/>
          <a:ext cx="8805805" cy="11579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0F0434-FD90-4C73-9698-28975C736BCF}">
      <dsp:nvSpPr>
        <dsp:cNvPr id="0" name=""/>
        <dsp:cNvSpPr/>
      </dsp:nvSpPr>
      <dsp:spPr>
        <a:xfrm>
          <a:off x="350270" y="1710216"/>
          <a:ext cx="636855" cy="63685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188CE45-5995-40A9-90C1-E61AE8A5C87F}">
      <dsp:nvSpPr>
        <dsp:cNvPr id="0" name=""/>
        <dsp:cNvSpPr/>
      </dsp:nvSpPr>
      <dsp:spPr>
        <a:xfrm>
          <a:off x="1337397" y="1449684"/>
          <a:ext cx="7468407"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44550">
            <a:lnSpc>
              <a:spcPct val="100000"/>
            </a:lnSpc>
            <a:spcBef>
              <a:spcPct val="0"/>
            </a:spcBef>
            <a:spcAft>
              <a:spcPct val="35000"/>
            </a:spcAft>
            <a:buNone/>
          </a:pPr>
          <a:r>
            <a:rPr lang="en-US" sz="1900" kern="1200" dirty="0"/>
            <a:t>Practice 10-15 minutes twice a day. </a:t>
          </a:r>
          <a:br>
            <a:rPr lang="en-US" sz="1900" kern="1200" dirty="0"/>
          </a:br>
          <a:r>
            <a:rPr lang="en-US" sz="1900" kern="1200" dirty="0">
              <a:solidFill>
                <a:schemeClr val="accent2"/>
              </a:solidFill>
            </a:rPr>
            <a:t>* Habit Stacking *</a:t>
          </a:r>
        </a:p>
      </dsp:txBody>
      <dsp:txXfrm>
        <a:off x="1337397" y="1449684"/>
        <a:ext cx="7468407" cy="1157919"/>
      </dsp:txXfrm>
    </dsp:sp>
    <dsp:sp modelId="{E22D6072-C1CC-4391-B987-7C3FADE04955}">
      <dsp:nvSpPr>
        <dsp:cNvPr id="0" name=""/>
        <dsp:cNvSpPr/>
      </dsp:nvSpPr>
      <dsp:spPr>
        <a:xfrm>
          <a:off x="0" y="2897083"/>
          <a:ext cx="8805805" cy="11579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659777-C3D8-4846-A370-5C5C66FB996A}">
      <dsp:nvSpPr>
        <dsp:cNvPr id="0" name=""/>
        <dsp:cNvSpPr/>
      </dsp:nvSpPr>
      <dsp:spPr>
        <a:xfrm>
          <a:off x="350270" y="3157615"/>
          <a:ext cx="636855" cy="63685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2921867-858C-4EFC-BCBF-41B9C79F3CD0}">
      <dsp:nvSpPr>
        <dsp:cNvPr id="0" name=""/>
        <dsp:cNvSpPr/>
      </dsp:nvSpPr>
      <dsp:spPr>
        <a:xfrm>
          <a:off x="1337397" y="2897083"/>
          <a:ext cx="7468407"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44550">
            <a:lnSpc>
              <a:spcPct val="100000"/>
            </a:lnSpc>
            <a:spcBef>
              <a:spcPct val="0"/>
            </a:spcBef>
            <a:spcAft>
              <a:spcPct val="35000"/>
            </a:spcAft>
            <a:buNone/>
          </a:pPr>
          <a:r>
            <a:rPr lang="en-US" sz="1900" kern="1200" dirty="0"/>
            <a:t>CW operators will have “accents” so listen to real QSOs.  </a:t>
          </a:r>
          <a:br>
            <a:rPr lang="en-US" sz="1900" kern="1200" dirty="0"/>
          </a:br>
          <a:r>
            <a:rPr lang="en-US" sz="1900" i="0" kern="1200" dirty="0">
              <a:solidFill>
                <a:schemeClr val="accent2"/>
              </a:solidFill>
            </a:rPr>
            <a:t>No radio?  Try </a:t>
          </a:r>
          <a:r>
            <a:rPr lang="en-US" sz="1900" i="0" kern="1200" dirty="0" err="1">
              <a:solidFill>
                <a:schemeClr val="accent2"/>
              </a:solidFill>
            </a:rPr>
            <a:t>websdr.org</a:t>
          </a:r>
          <a:br>
            <a:rPr lang="en-US" sz="1900" i="0" kern="1200" dirty="0">
              <a:solidFill>
                <a:schemeClr val="accent2"/>
              </a:solidFill>
            </a:rPr>
          </a:br>
          <a:r>
            <a:rPr lang="en-US" sz="1900" i="0" kern="1200" dirty="0">
              <a:solidFill>
                <a:schemeClr val="accent2"/>
              </a:solidFill>
            </a:rPr>
            <a:t>Find slow operators at </a:t>
          </a:r>
          <a:r>
            <a:rPr lang="en-US" sz="1900" i="0" kern="1200" dirty="0" err="1">
              <a:solidFill>
                <a:schemeClr val="accent2"/>
              </a:solidFill>
            </a:rPr>
            <a:t>hamalert.org</a:t>
          </a:r>
          <a:endParaRPr lang="en-US" sz="1900" i="0" kern="1200" dirty="0">
            <a:solidFill>
              <a:schemeClr val="accent2"/>
            </a:solidFill>
          </a:endParaRPr>
        </a:p>
      </dsp:txBody>
      <dsp:txXfrm>
        <a:off x="1337397" y="2897083"/>
        <a:ext cx="7468407" cy="1157919"/>
      </dsp:txXfrm>
    </dsp:sp>
    <dsp:sp modelId="{58C322AD-AEA7-40D3-BF89-4E72B00F64AD}">
      <dsp:nvSpPr>
        <dsp:cNvPr id="0" name=""/>
        <dsp:cNvSpPr/>
      </dsp:nvSpPr>
      <dsp:spPr>
        <a:xfrm>
          <a:off x="0" y="4344483"/>
          <a:ext cx="8805805" cy="1157919"/>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076B93-6C54-47F3-AFC0-EC16BFB08A0C}">
      <dsp:nvSpPr>
        <dsp:cNvPr id="0" name=""/>
        <dsp:cNvSpPr/>
      </dsp:nvSpPr>
      <dsp:spPr>
        <a:xfrm>
          <a:off x="350270" y="4605015"/>
          <a:ext cx="636855" cy="63685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CA64D45-94FE-43A4-A6C8-FB19A63FF695}">
      <dsp:nvSpPr>
        <dsp:cNvPr id="0" name=""/>
        <dsp:cNvSpPr/>
      </dsp:nvSpPr>
      <dsp:spPr>
        <a:xfrm>
          <a:off x="1337397" y="4344483"/>
          <a:ext cx="7468407" cy="115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547" tIns="122547" rIns="122547" bIns="122547" numCol="1" spcCol="1270" anchor="ctr" anchorCtr="0">
          <a:noAutofit/>
        </a:bodyPr>
        <a:lstStyle/>
        <a:p>
          <a:pPr marL="0" lvl="0" indent="0" algn="l" defTabSz="844550">
            <a:lnSpc>
              <a:spcPct val="100000"/>
            </a:lnSpc>
            <a:spcBef>
              <a:spcPct val="0"/>
            </a:spcBef>
            <a:spcAft>
              <a:spcPct val="35000"/>
            </a:spcAft>
            <a:buNone/>
          </a:pPr>
          <a:r>
            <a:rPr lang="en-US" sz="1900" kern="1200" dirty="0"/>
            <a:t>If you struggle, seek a practice buddy or join an online CW club. This can add even more fun.</a:t>
          </a:r>
        </a:p>
      </dsp:txBody>
      <dsp:txXfrm>
        <a:off x="1337397" y="4344483"/>
        <a:ext cx="7468407" cy="115791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F6F624-A6BA-6B45-95F9-11F99163F5A0}" type="datetimeFigureOut">
              <a:rPr lang="en-US" smtClean="0"/>
              <a:t>8/22/26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161DBD-B367-9445-BC2B-7BD0BCCA5104}" type="slidenum">
              <a:rPr lang="en-US" smtClean="0"/>
              <a:t>‹#›</a:t>
            </a:fld>
            <a:endParaRPr lang="en-US"/>
          </a:p>
        </p:txBody>
      </p:sp>
    </p:spTree>
    <p:extLst>
      <p:ext uri="{BB962C8B-B14F-4D97-AF65-F5344CB8AC3E}">
        <p14:creationId xmlns:p14="http://schemas.microsoft.com/office/powerpoint/2010/main" val="1797003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learnmorsecode.org"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1</a:t>
            </a:fld>
            <a:endParaRPr lang="en-US"/>
          </a:p>
        </p:txBody>
      </p:sp>
    </p:spTree>
    <p:extLst>
      <p:ext uri="{BB962C8B-B14F-4D97-AF65-F5344CB8AC3E}">
        <p14:creationId xmlns:p14="http://schemas.microsoft.com/office/powerpoint/2010/main" val="1322853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161DBD-B367-9445-BC2B-7BD0BCCA5104}" type="slidenum">
              <a:rPr lang="en-US" smtClean="0"/>
              <a:t>11</a:t>
            </a:fld>
            <a:endParaRPr lang="en-US"/>
          </a:p>
        </p:txBody>
      </p:sp>
    </p:spTree>
    <p:extLst>
      <p:ext uri="{BB962C8B-B14F-4D97-AF65-F5344CB8AC3E}">
        <p14:creationId xmlns:p14="http://schemas.microsoft.com/office/powerpoint/2010/main" val="3154389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12</a:t>
            </a:fld>
            <a:endParaRPr lang="en-US"/>
          </a:p>
        </p:txBody>
      </p:sp>
    </p:spTree>
    <p:extLst>
      <p:ext uri="{BB962C8B-B14F-4D97-AF65-F5344CB8AC3E}">
        <p14:creationId xmlns:p14="http://schemas.microsoft.com/office/powerpoint/2010/main" val="27868437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161DBD-B367-9445-BC2B-7BD0BCCA5104}" type="slidenum">
              <a:rPr lang="en-US" smtClean="0"/>
              <a:t>15</a:t>
            </a:fld>
            <a:endParaRPr lang="en-US"/>
          </a:p>
        </p:txBody>
      </p:sp>
    </p:spTree>
    <p:extLst>
      <p:ext uri="{BB962C8B-B14F-4D97-AF65-F5344CB8AC3E}">
        <p14:creationId xmlns:p14="http://schemas.microsoft.com/office/powerpoint/2010/main" val="2991680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161DBD-B367-9445-BC2B-7BD0BCCA5104}" type="slidenum">
              <a:rPr lang="en-US" smtClean="0"/>
              <a:t>17</a:t>
            </a:fld>
            <a:endParaRPr lang="en-US"/>
          </a:p>
        </p:txBody>
      </p:sp>
    </p:spTree>
    <p:extLst>
      <p:ext uri="{BB962C8B-B14F-4D97-AF65-F5344CB8AC3E}">
        <p14:creationId xmlns:p14="http://schemas.microsoft.com/office/powerpoint/2010/main" val="764276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161DBD-B367-9445-BC2B-7BD0BCCA5104}" type="slidenum">
              <a:rPr lang="en-US" smtClean="0"/>
              <a:t>18</a:t>
            </a:fld>
            <a:endParaRPr lang="en-US"/>
          </a:p>
        </p:txBody>
      </p:sp>
    </p:spTree>
    <p:extLst>
      <p:ext uri="{BB962C8B-B14F-4D97-AF65-F5344CB8AC3E}">
        <p14:creationId xmlns:p14="http://schemas.microsoft.com/office/powerpoint/2010/main" val="3861210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19</a:t>
            </a:fld>
            <a:endParaRPr lang="en-US"/>
          </a:p>
        </p:txBody>
      </p:sp>
    </p:spTree>
    <p:extLst>
      <p:ext uri="{BB962C8B-B14F-4D97-AF65-F5344CB8AC3E}">
        <p14:creationId xmlns:p14="http://schemas.microsoft.com/office/powerpoint/2010/main" val="38359780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HOWARD</a:t>
            </a:r>
          </a:p>
        </p:txBody>
      </p:sp>
      <p:sp>
        <p:nvSpPr>
          <p:cNvPr id="4" name="Slide Number Placeholder 3"/>
          <p:cNvSpPr>
            <a:spLocks noGrp="1"/>
          </p:cNvSpPr>
          <p:nvPr>
            <p:ph type="sldNum" sz="quarter" idx="5"/>
          </p:nvPr>
        </p:nvSpPr>
        <p:spPr/>
        <p:txBody>
          <a:bodyPr/>
          <a:lstStyle/>
          <a:p>
            <a:fld id="{27F987F3-A471-4C5C-B1A6-D2186B66AB6C}" type="slidenum">
              <a:rPr lang="en-US" smtClean="0"/>
              <a:t>21</a:t>
            </a:fld>
            <a:endParaRPr lang="en-US"/>
          </a:p>
        </p:txBody>
      </p:sp>
    </p:spTree>
    <p:extLst>
      <p:ext uri="{BB962C8B-B14F-4D97-AF65-F5344CB8AC3E}">
        <p14:creationId xmlns:p14="http://schemas.microsoft.com/office/powerpoint/2010/main" val="38431925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20909-14E1-88A7-D16F-184F94BFA4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56ADF2-CC34-C104-286D-44065EF901B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368190C-8237-44C5-18DA-0853BDE7C2F0}"/>
              </a:ext>
            </a:extLst>
          </p:cNvPr>
          <p:cNvSpPr>
            <a:spLocks noGrp="1"/>
          </p:cNvSpPr>
          <p:nvPr>
            <p:ph type="body" idx="1"/>
          </p:nvPr>
        </p:nvSpPr>
        <p:spPr/>
        <p:txBody>
          <a:bodyPr/>
          <a:lstStyle/>
          <a:p>
            <a:pPr marL="0" marR="0">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And so now you have seen how we introduce characters one at a time in the Koch Method.  At Koch’s recommended 12 WPM.  And in a sequence optimized for initial learning.  How we ensure the new characters are being perceived as single acoustics sounds.  How we establish character sound familiarity before finally transitioning to recognition or copy with a focus on time to recognize and not dwelling on mistakes.  And we do this methodically for each Morse character.  Combined, we refer to this as The LICW Method and we believe it gives the adult learners the best opportunity for success to deeply learn the code and achieve proficiency.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Now Howard, Jim, and some other friends will tell you more about our club.</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BC0D1A9-11C0-1520-22D6-75FB1877A03A}"/>
              </a:ext>
            </a:extLst>
          </p:cNvPr>
          <p:cNvSpPr>
            <a:spLocks noGrp="1"/>
          </p:cNvSpPr>
          <p:nvPr>
            <p:ph type="sldNum" sz="quarter" idx="5"/>
          </p:nvPr>
        </p:nvSpPr>
        <p:spPr/>
        <p:txBody>
          <a:bodyPr/>
          <a:lstStyle/>
          <a:p>
            <a:fld id="{1A8A6FAC-AB17-4015-9C53-4DA87478A374}" type="slidenum">
              <a:rPr lang="en-US" smtClean="0"/>
              <a:t>22</a:t>
            </a:fld>
            <a:endParaRPr lang="en-US"/>
          </a:p>
        </p:txBody>
      </p:sp>
    </p:spTree>
    <p:extLst>
      <p:ext uri="{BB962C8B-B14F-4D97-AF65-F5344CB8AC3E}">
        <p14:creationId xmlns:p14="http://schemas.microsoft.com/office/powerpoint/2010/main" val="8647338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And so now you have seen how we introduce characters one at a time in the Koch Method.  At Koch’s recommended 12 WPM.  And in a sequence optimized for initial learning.  How we ensure the new characters are being perceived as single acoustics sounds.  How we establish character sound familiarity before finally transitioning to recognition or copy with a focus on time to recognize and not dwelling on mistakes.  And we do this methodically for each Morse character.  Combined, we refer to this as The LICW Method and we believe it gives the adult learners the best opportunity for success to deeply learn the code and achieve proficiency.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Now Howard, Jim, and some other friends will tell you more about our club.</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A8A6FAC-AB17-4015-9C53-4DA87478A374}" type="slidenum">
              <a:rPr lang="en-US" smtClean="0"/>
              <a:t>23</a:t>
            </a:fld>
            <a:endParaRPr lang="en-US"/>
          </a:p>
        </p:txBody>
      </p:sp>
    </p:spTree>
    <p:extLst>
      <p:ext uri="{BB962C8B-B14F-4D97-AF65-F5344CB8AC3E}">
        <p14:creationId xmlns:p14="http://schemas.microsoft.com/office/powerpoint/2010/main" val="3894927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HOWARD</a:t>
            </a:r>
          </a:p>
          <a:p>
            <a:pPr marL="0" indent="0">
              <a:buNone/>
            </a:pPr>
            <a:endParaRPr lang="en-US" sz="1200" dirty="0"/>
          </a:p>
          <a:p>
            <a:endParaRPr lang="en-US" dirty="0"/>
          </a:p>
        </p:txBody>
      </p:sp>
      <p:sp>
        <p:nvSpPr>
          <p:cNvPr id="4" name="Slide Number Placeholder 3"/>
          <p:cNvSpPr>
            <a:spLocks noGrp="1"/>
          </p:cNvSpPr>
          <p:nvPr>
            <p:ph type="sldNum" sz="quarter" idx="5"/>
          </p:nvPr>
        </p:nvSpPr>
        <p:spPr/>
        <p:txBody>
          <a:bodyPr/>
          <a:lstStyle/>
          <a:p>
            <a:fld id="{27F987F3-A471-4C5C-B1A6-D2186B66AB6C}" type="slidenum">
              <a:rPr lang="en-US" smtClean="0"/>
              <a:t>24</a:t>
            </a:fld>
            <a:endParaRPr lang="en-US"/>
          </a:p>
        </p:txBody>
      </p:sp>
    </p:spTree>
    <p:extLst>
      <p:ext uri="{BB962C8B-B14F-4D97-AF65-F5344CB8AC3E}">
        <p14:creationId xmlns:p14="http://schemas.microsoft.com/office/powerpoint/2010/main" val="547931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2</a:t>
            </a:fld>
            <a:endParaRPr lang="en-US"/>
          </a:p>
        </p:txBody>
      </p:sp>
    </p:spTree>
    <p:extLst>
      <p:ext uri="{BB962C8B-B14F-4D97-AF65-F5344CB8AC3E}">
        <p14:creationId xmlns:p14="http://schemas.microsoft.com/office/powerpoint/2010/main" val="5160906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indent="0" algn="l" rtl="0" latinLnBrk="0">
              <a:spcBef>
                <a:spcPts val="0"/>
              </a:spcBef>
              <a:spcAft>
                <a:spcPts val="0"/>
              </a:spcAft>
            </a:pPr>
            <a:r>
              <a:rPr lang="en-US" sz="1200" b="0" i="1" u="none" strike="noStrike" dirty="0">
                <a:solidFill>
                  <a:srgbClr val="000000"/>
                </a:solidFill>
                <a:effectLst/>
                <a:latin typeface="Arial" panose="020B0604020202020204" pitchFamily="34" charset="0"/>
              </a:rPr>
              <a:t>Bob, W7JNM</a:t>
            </a:r>
            <a:endParaRPr lang="en-US" sz="1200" b="0" i="0" u="none" strike="noStrike" dirty="0">
              <a:solidFill>
                <a:srgbClr val="000000"/>
              </a:solidFill>
              <a:effectLst/>
              <a:latin typeface="Arial" panose="020B0604020202020204" pitchFamily="34" charset="0"/>
            </a:endParaRPr>
          </a:p>
          <a:p>
            <a:pPr marL="0" marR="0" indent="0" algn="l" rtl="0" latinLnBrk="0">
              <a:spcBef>
                <a:spcPts val="0"/>
              </a:spcBef>
              <a:spcAft>
                <a:spcPts val="0"/>
              </a:spcAft>
            </a:pPr>
            <a:br>
              <a:rPr lang="en-US" sz="1200" b="0" i="0" u="none" strike="noStrike" dirty="0">
                <a:solidFill>
                  <a:srgbClr val="000000"/>
                </a:solidFill>
                <a:effectLst/>
                <a:latin typeface="Arial" panose="020B0604020202020204" pitchFamily="34" charset="0"/>
              </a:rPr>
            </a:br>
            <a:r>
              <a:rPr lang="en-US" sz="1200" b="0" i="0" u="none" strike="noStrike" dirty="0">
                <a:solidFill>
                  <a:srgbClr val="000000"/>
                </a:solidFill>
                <a:effectLst/>
                <a:latin typeface="Arial" panose="020B0604020202020204" pitchFamily="34" charset="0"/>
              </a:rPr>
              <a:t>Katie, </a:t>
            </a:r>
            <a:r>
              <a:rPr lang="en-US" sz="1200" b="0" i="0" u="none" strike="noStrike" dirty="0">
                <a:solidFill>
                  <a:srgbClr val="3399FF"/>
                </a:solidFill>
                <a:effectLst/>
                <a:latin typeface="Arial" panose="020B0604020202020204" pitchFamily="34" charset="0"/>
              </a:rPr>
              <a:t>KQ4HRI</a:t>
            </a:r>
            <a:r>
              <a:rPr lang="en-US" sz="1200" b="0" i="0" u="none" strike="noStrike" dirty="0">
                <a:solidFill>
                  <a:srgbClr val="000000"/>
                </a:solidFill>
                <a:effectLst/>
                <a:latin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27F987F3-A471-4C5C-B1A6-D2186B66AB6C}" type="slidenum">
              <a:rPr lang="en-US" smtClean="0"/>
              <a:t>25</a:t>
            </a:fld>
            <a:endParaRPr lang="en-US"/>
          </a:p>
        </p:txBody>
      </p:sp>
    </p:spTree>
    <p:extLst>
      <p:ext uri="{BB962C8B-B14F-4D97-AF65-F5344CB8AC3E}">
        <p14:creationId xmlns:p14="http://schemas.microsoft.com/office/powerpoint/2010/main" val="12026739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Jim</a:t>
            </a:r>
          </a:p>
          <a:p>
            <a:endParaRPr lang="en-US" dirty="0"/>
          </a:p>
        </p:txBody>
      </p:sp>
      <p:sp>
        <p:nvSpPr>
          <p:cNvPr id="4" name="Slide Number Placeholder 3"/>
          <p:cNvSpPr>
            <a:spLocks noGrp="1"/>
          </p:cNvSpPr>
          <p:nvPr>
            <p:ph type="sldNum" sz="quarter" idx="5"/>
          </p:nvPr>
        </p:nvSpPr>
        <p:spPr/>
        <p:txBody>
          <a:bodyPr/>
          <a:lstStyle/>
          <a:p>
            <a:fld id="{27F987F3-A471-4C5C-B1A6-D2186B66AB6C}" type="slidenum">
              <a:rPr lang="en-US" smtClean="0"/>
              <a:t>26</a:t>
            </a:fld>
            <a:endParaRPr lang="en-US"/>
          </a:p>
        </p:txBody>
      </p:sp>
    </p:spTree>
    <p:extLst>
      <p:ext uri="{BB962C8B-B14F-4D97-AF65-F5344CB8AC3E}">
        <p14:creationId xmlns:p14="http://schemas.microsoft.com/office/powerpoint/2010/main" val="13489786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HOWARD</a:t>
            </a:r>
          </a:p>
          <a:p>
            <a:endParaRPr lang="en-US" dirty="0"/>
          </a:p>
        </p:txBody>
      </p:sp>
      <p:sp>
        <p:nvSpPr>
          <p:cNvPr id="4" name="Slide Number Placeholder 3"/>
          <p:cNvSpPr>
            <a:spLocks noGrp="1"/>
          </p:cNvSpPr>
          <p:nvPr>
            <p:ph type="sldNum" sz="quarter" idx="5"/>
          </p:nvPr>
        </p:nvSpPr>
        <p:spPr/>
        <p:txBody>
          <a:bodyPr/>
          <a:lstStyle/>
          <a:p>
            <a:fld id="{27F987F3-A471-4C5C-B1A6-D2186B66AB6C}" type="slidenum">
              <a:rPr lang="en-US" smtClean="0"/>
              <a:t>27</a:t>
            </a:fld>
            <a:endParaRPr lang="en-US"/>
          </a:p>
        </p:txBody>
      </p:sp>
    </p:spTree>
    <p:extLst>
      <p:ext uri="{BB962C8B-B14F-4D97-AF65-F5344CB8AC3E}">
        <p14:creationId xmlns:p14="http://schemas.microsoft.com/office/powerpoint/2010/main" val="24897415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Hi, we’re Mike and Becky.  You might know us from YouTube as the </a:t>
            </a:r>
            <a:r>
              <a:rPr lang="en-US" dirty="0" err="1"/>
              <a:t>HamRadioDuo</a:t>
            </a:r>
            <a:r>
              <a:rPr lang="en-US" dirty="0"/>
              <a: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 pleasantries and introduction</a:t>
            </a:r>
            <a:endParaRPr dirty="0"/>
          </a:p>
        </p:txBody>
      </p:sp>
      <p:sp>
        <p:nvSpPr>
          <p:cNvPr id="528" name="Google Shape;52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364033843c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536" name="Google Shape;536;g364033843c7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Try to play this 1 minute video with clips our our adventures.</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US" dirty="0"/>
              <a:t>As Keith and Jerry have shared, there really is something special about morse code and CW.  Morse code unlocks being able to use tiny radios, which in turn unlocks being able to bring them anywhere including outdoors to the park, hiking, the beach, and so much more.</a:t>
            </a:r>
            <a:br>
              <a:rPr lang="en-US" dirty="0"/>
            </a:br>
            <a:br>
              <a:rPr lang="en-US" dirty="0"/>
            </a:br>
            <a:r>
              <a:rPr lang="en-US" dirty="0"/>
              <a:t>We started our channel so that we can share how much fun we are having.  We also started our channel to share our challenges along the way.</a:t>
            </a:r>
            <a:br>
              <a:rPr lang="en-US" dirty="0"/>
            </a:br>
            <a:br>
              <a:rPr lang="en-US" dirty="0"/>
            </a:br>
            <a:r>
              <a:rPr lang="en-US" dirty="0"/>
              <a:t>Mike learned what he believes is the hard way.  Becky learned a what we think is a faster and easier way.</a:t>
            </a:r>
            <a:br>
              <a:rPr lang="en-US" dirty="0"/>
            </a:br>
            <a:br>
              <a:rPr lang="en-US" dirty="0"/>
            </a:br>
            <a:r>
              <a:rPr lang="en-US" dirty="0"/>
              <a:t>Mike learned by memorizing the </a:t>
            </a:r>
            <a:r>
              <a:rPr lang="en-US" dirty="0" err="1"/>
              <a:t>dits</a:t>
            </a:r>
            <a:r>
              <a:rPr lang="en-US" dirty="0"/>
              <a:t> and dahs.  After tons of work to get there, he couldn’t actually copy anything of appropriate speed.  He eventually gave up and put the radios in a drawer.</a:t>
            </a:r>
            <a:br>
              <a:rPr lang="en-US" dirty="0"/>
            </a:br>
            <a:br>
              <a:rPr lang="en-US" dirty="0"/>
            </a:br>
            <a:r>
              <a:rPr lang="en-US" dirty="0"/>
              <a:t>Becky wanted to learn just for the challenge, Mike picked it back up but searched for a better way.  This time, Becky started off with the new methods and Mike re-learned.  </a:t>
            </a:r>
            <a:br>
              <a:rPr lang="en-US" dirty="0"/>
            </a:br>
            <a:br>
              <a:rPr lang="en-US" dirty="0"/>
            </a:br>
            <a:r>
              <a:rPr lang="en-US" dirty="0"/>
              <a:t>We share our journey so that people can see the reward of how fun it is and encourage anyone who wants to learn.</a:t>
            </a:r>
            <a:endParaRPr dirty="0"/>
          </a:p>
        </p:txBody>
      </p:sp>
      <p:sp>
        <p:nvSpPr>
          <p:cNvPr id="537" name="Google Shape;537;g364033843c7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364033843c7_0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544" name="Google Shape;544;g364033843c7_0_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If the video on the previous slide doesn’t work, just talk to the slides.</a:t>
            </a:r>
            <a:endParaRPr dirty="0"/>
          </a:p>
        </p:txBody>
      </p:sp>
      <p:sp>
        <p:nvSpPr>
          <p:cNvPr id="545" name="Google Shape;545;g364033843c7_0_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364033843c7_0_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556" name="Google Shape;556;g364033843c7_0_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If the video on the previous slide doesn’t work, just talk to the slides.</a:t>
            </a:r>
            <a:endParaRPr dirty="0"/>
          </a:p>
        </p:txBody>
      </p:sp>
      <p:sp>
        <p:nvSpPr>
          <p:cNvPr id="557" name="Google Shape;557;g364033843c7_0_5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364033843c7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567" name="Google Shape;567;g364033843c7_0_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We’ll wrap up with this. We created a website, </a:t>
            </a:r>
            <a:r>
              <a:rPr lang="en-US" u="sng" dirty="0">
                <a:solidFill>
                  <a:schemeClr val="hlink"/>
                </a:solidFill>
                <a:hlinkClick r:id="rId3"/>
              </a:rPr>
              <a:t>learnmorsecode.org</a:t>
            </a:r>
            <a:r>
              <a:rPr lang="en-US" dirty="0"/>
              <a:t>, to have everything we would have wanted to know.  We made it so that anyone who loves morse code could share it with anyone who expresses interest.  It starts with the why, outlines how to learn, getting licensed, links to tools and games, and lists the many fantastic classes and clubs.</a:t>
            </a:r>
            <a:endParaRPr dirty="0"/>
          </a:p>
        </p:txBody>
      </p:sp>
      <p:sp>
        <p:nvSpPr>
          <p:cNvPr id="568" name="Google Shape;568;g364033843c7_0_2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364033843c7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575" name="Google Shape;575;g364033843c7_0_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If you want to learn morse code and walk away remembering just ONE THING, this would be it (from us).  Just get started.  Grab Morse Mania, set it to 30wpm, and learn.</a:t>
            </a:r>
            <a:endParaRPr dirty="0"/>
          </a:p>
        </p:txBody>
      </p:sp>
      <p:sp>
        <p:nvSpPr>
          <p:cNvPr id="576" name="Google Shape;576;g364033843c7_0_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364033843c7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582" name="Google Shape;582;g364033843c7_0_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Oh yay, and if you haven’t seen it.  We made a key.</a:t>
            </a:r>
            <a:br>
              <a:rPr lang="en-US" dirty="0"/>
            </a:br>
            <a:br>
              <a:rPr lang="en-US" dirty="0"/>
            </a:br>
            <a:r>
              <a:rPr lang="en-US" dirty="0"/>
              <a:t>Thank you everyone.</a:t>
            </a:r>
            <a:endParaRPr dirty="0"/>
          </a:p>
        </p:txBody>
      </p:sp>
      <p:sp>
        <p:nvSpPr>
          <p:cNvPr id="583" name="Google Shape;583;g364033843c7_0_3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4</a:t>
            </a:fld>
            <a:endParaRPr lang="en-US"/>
          </a:p>
        </p:txBody>
      </p:sp>
    </p:spTree>
    <p:extLst>
      <p:ext uri="{BB962C8B-B14F-4D97-AF65-F5344CB8AC3E}">
        <p14:creationId xmlns:p14="http://schemas.microsoft.com/office/powerpoint/2010/main" val="23967439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36</a:t>
            </a:fld>
            <a:endParaRPr lang="en-US"/>
          </a:p>
        </p:txBody>
      </p:sp>
    </p:spTree>
    <p:extLst>
      <p:ext uri="{BB962C8B-B14F-4D97-AF65-F5344CB8AC3E}">
        <p14:creationId xmlns:p14="http://schemas.microsoft.com/office/powerpoint/2010/main" val="1691036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5</a:t>
            </a:fld>
            <a:endParaRPr lang="en-US"/>
          </a:p>
        </p:txBody>
      </p:sp>
    </p:spTree>
    <p:extLst>
      <p:ext uri="{BB962C8B-B14F-4D97-AF65-F5344CB8AC3E}">
        <p14:creationId xmlns:p14="http://schemas.microsoft.com/office/powerpoint/2010/main" val="124235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6</a:t>
            </a:fld>
            <a:endParaRPr lang="en-US"/>
          </a:p>
        </p:txBody>
      </p:sp>
    </p:spTree>
    <p:extLst>
      <p:ext uri="{BB962C8B-B14F-4D97-AF65-F5344CB8AC3E}">
        <p14:creationId xmlns:p14="http://schemas.microsoft.com/office/powerpoint/2010/main" val="540313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7</a:t>
            </a:fld>
            <a:endParaRPr lang="en-US"/>
          </a:p>
        </p:txBody>
      </p:sp>
    </p:spTree>
    <p:extLst>
      <p:ext uri="{BB962C8B-B14F-4D97-AF65-F5344CB8AC3E}">
        <p14:creationId xmlns:p14="http://schemas.microsoft.com/office/powerpoint/2010/main" val="1959671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8</a:t>
            </a:fld>
            <a:endParaRPr lang="en-US"/>
          </a:p>
        </p:txBody>
      </p:sp>
    </p:spTree>
    <p:extLst>
      <p:ext uri="{BB962C8B-B14F-4D97-AF65-F5344CB8AC3E}">
        <p14:creationId xmlns:p14="http://schemas.microsoft.com/office/powerpoint/2010/main" val="1817647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7161DBD-B367-9445-BC2B-7BD0BCCA5104}" type="slidenum">
              <a:rPr lang="en-US" smtClean="0"/>
              <a:t>9</a:t>
            </a:fld>
            <a:endParaRPr lang="en-US"/>
          </a:p>
        </p:txBody>
      </p:sp>
    </p:spTree>
    <p:extLst>
      <p:ext uri="{BB962C8B-B14F-4D97-AF65-F5344CB8AC3E}">
        <p14:creationId xmlns:p14="http://schemas.microsoft.com/office/powerpoint/2010/main" val="4289672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7161DBD-B367-9445-BC2B-7BD0BCCA5104}" type="slidenum">
              <a:rPr lang="en-US" smtClean="0"/>
              <a:t>10</a:t>
            </a:fld>
            <a:endParaRPr lang="en-US"/>
          </a:p>
        </p:txBody>
      </p:sp>
    </p:spTree>
    <p:extLst>
      <p:ext uri="{BB962C8B-B14F-4D97-AF65-F5344CB8AC3E}">
        <p14:creationId xmlns:p14="http://schemas.microsoft.com/office/powerpoint/2010/main" val="2336084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989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60805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8647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634140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0097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22547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15097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489937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01448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F8EF3-9B39-A9FB-8D8A-26C995AF0C4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8313D3-BE4A-12E5-3237-3FF5F29C95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2725E0-C501-12F0-EC99-B06055D654E8}"/>
              </a:ext>
            </a:extLst>
          </p:cNvPr>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5" name="Footer Placeholder 4">
            <a:extLst>
              <a:ext uri="{FF2B5EF4-FFF2-40B4-BE49-F238E27FC236}">
                <a16:creationId xmlns:a16="http://schemas.microsoft.com/office/drawing/2014/main" id="{9F799E30-4D5B-8518-E15B-CC2457A5FE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6BD9C3F-8FE9-0BD6-051E-D8EC9D76A0E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2873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FBE3A-6664-3E87-1781-0F31EB2D86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5D8FB3-F3FC-1348-DE03-CFD299DD96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9C1AB8-8664-E9FC-A0D8-7B1B244E6CC1}"/>
              </a:ext>
            </a:extLst>
          </p:cNvPr>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5" name="Footer Placeholder 4">
            <a:extLst>
              <a:ext uri="{FF2B5EF4-FFF2-40B4-BE49-F238E27FC236}">
                <a16:creationId xmlns:a16="http://schemas.microsoft.com/office/drawing/2014/main" id="{3E17885F-D06D-E398-0299-406ED4E794F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3D50EF-3C85-1C1B-B521-BC276FBB3C6D}"/>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65959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079745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24195-647B-2D0E-9487-217E7D715A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376DDE-B9F9-37F9-79F3-A1FB6A12BBB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2DB6BC-BF67-B119-AA0C-D1E97DFAF2B5}"/>
              </a:ext>
            </a:extLst>
          </p:cNvPr>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5" name="Footer Placeholder 4">
            <a:extLst>
              <a:ext uri="{FF2B5EF4-FFF2-40B4-BE49-F238E27FC236}">
                <a16:creationId xmlns:a16="http://schemas.microsoft.com/office/drawing/2014/main" id="{16053C22-E230-1182-07A7-D9DDE067B94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91B00D8-FC06-C272-AC06-E731323519E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82316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1E40C-C187-27FF-01C3-F9D8A03550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F0CB1C-83D6-9FBD-ADFC-3368FD955F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677D67C-25F2-C3EA-950A-D74AB2CC9D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7CF0CE-8047-037C-CEED-E7FB1E952F1D}"/>
              </a:ext>
            </a:extLst>
          </p:cNvPr>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6" name="Footer Placeholder 5">
            <a:extLst>
              <a:ext uri="{FF2B5EF4-FFF2-40B4-BE49-F238E27FC236}">
                <a16:creationId xmlns:a16="http://schemas.microsoft.com/office/drawing/2014/main" id="{ABF7E8B1-932B-9FC6-6828-74B56897942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3D16CC0-8072-A6FA-CCC9-6A247ECAB23E}"/>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9600315"/>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65C49-E963-3599-D42F-D1C5AD3AB89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2F99C0-96CD-3FF6-CD45-84BCAF6C9D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5C80A6-C2EA-9FB8-376D-0ABB5E90C4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18B5B1-29A3-E0B0-AE51-039C68F4B1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C9B983-5D70-7D93-6F42-6C79D0274E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B9C0190-7D2B-7B47-4452-372F3948A315}"/>
              </a:ext>
            </a:extLst>
          </p:cNvPr>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8" name="Footer Placeholder 7">
            <a:extLst>
              <a:ext uri="{FF2B5EF4-FFF2-40B4-BE49-F238E27FC236}">
                <a16:creationId xmlns:a16="http://schemas.microsoft.com/office/drawing/2014/main" id="{7C831EAD-4855-EAAF-40B1-7767E7C949B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8EF838A-841B-BD64-33B4-AB5115C8523D}"/>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6132394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F48FE-813D-5161-46E4-42F84610F8A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9A8E8E4-B72F-96F3-7D66-8703845DB4F3}"/>
              </a:ext>
            </a:extLst>
          </p:cNvPr>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4" name="Footer Placeholder 3">
            <a:extLst>
              <a:ext uri="{FF2B5EF4-FFF2-40B4-BE49-F238E27FC236}">
                <a16:creationId xmlns:a16="http://schemas.microsoft.com/office/drawing/2014/main" id="{B3F68548-0528-5E59-3348-90C5359BFEB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BCB0A53-625D-FB7A-EE7E-BEAA20486C1D}"/>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99880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EA7034-73DC-BB2C-98AA-B0D88DC97D1E}"/>
              </a:ext>
            </a:extLst>
          </p:cNvPr>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3" name="Footer Placeholder 2">
            <a:extLst>
              <a:ext uri="{FF2B5EF4-FFF2-40B4-BE49-F238E27FC236}">
                <a16:creationId xmlns:a16="http://schemas.microsoft.com/office/drawing/2014/main" id="{CA10F9BE-4FEF-8670-5108-5355CA57AC4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E300503-B414-F9A0-E4EF-DE9EF6D9816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793580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4C17E-BAA9-203C-CCF1-5ACC92B257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B0759B5-160E-1155-7C93-30DEF8BC2D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A18F57-589C-C8B3-A664-6377E316C8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BF5260-77F9-761C-DC6D-2E4FEC1773DA}"/>
              </a:ext>
            </a:extLst>
          </p:cNvPr>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6" name="Footer Placeholder 5">
            <a:extLst>
              <a:ext uri="{FF2B5EF4-FFF2-40B4-BE49-F238E27FC236}">
                <a16:creationId xmlns:a16="http://schemas.microsoft.com/office/drawing/2014/main" id="{46293B66-7CC4-8C86-49F6-CA2F91D6AD5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820B10E-357B-2486-85F8-DBFDB0C56F5B}"/>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05878644"/>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F416A-6355-8A09-8EAB-BEF9B6D159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2644DC5-29BF-5AA7-0911-1875F823AC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0EFF214-AC50-B8E8-115C-4A5F81FBD7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95FA0A-07E2-099F-2513-B0DE2571EBC9}"/>
              </a:ext>
            </a:extLst>
          </p:cNvPr>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6" name="Footer Placeholder 5">
            <a:extLst>
              <a:ext uri="{FF2B5EF4-FFF2-40B4-BE49-F238E27FC236}">
                <a16:creationId xmlns:a16="http://schemas.microsoft.com/office/drawing/2014/main" id="{564A8BD4-DDAF-35B2-A4C2-F9204B47807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CBEBD9A-EC58-51E8-3435-D83F88744D28}"/>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418745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F3981-BE5F-F096-5E48-1BD08A36E29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EB8527-6134-4B2D-C78E-784155BF0B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614CD9-DE17-504A-EBB6-592455B57811}"/>
              </a:ext>
            </a:extLst>
          </p:cNvPr>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5" name="Footer Placeholder 4">
            <a:extLst>
              <a:ext uri="{FF2B5EF4-FFF2-40B4-BE49-F238E27FC236}">
                <a16:creationId xmlns:a16="http://schemas.microsoft.com/office/drawing/2014/main" id="{1BD1674E-28F6-400E-A663-6583635B268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3746435-FFFE-B5AE-E6C2-4ECC5F2A55D9}"/>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423669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3CC574-BE0C-9A2F-4CD9-98E6071F536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2C8A4B3-F420-26A0-1FBA-56CE317008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AE841E-48E8-1552-786D-AA4E4E1B77F0}"/>
              </a:ext>
            </a:extLst>
          </p:cNvPr>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5" name="Footer Placeholder 4">
            <a:extLst>
              <a:ext uri="{FF2B5EF4-FFF2-40B4-BE49-F238E27FC236}">
                <a16:creationId xmlns:a16="http://schemas.microsoft.com/office/drawing/2014/main" id="{D83C1408-37C1-49BA-6F17-B18148AF9DF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BCB875C-596D-B088-899E-B5821023CD2E}"/>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45563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38143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226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4417123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6494489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00663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87922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1386989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1435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a:solidFill>
            <a:schemeClr val="accent1">
              <a:lumMod val="75000"/>
              <a:alpha val="40000"/>
            </a:schemeClr>
          </a:solidFill>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grpSp>
        <p:nvGrpSpPr>
          <p:cNvPr id="10" name="Group 9"/>
          <p:cNvGrpSpPr/>
          <p:nvPr/>
        </p:nvGrpSpPr>
        <p:grpSpPr>
          <a:xfrm>
            <a:off x="27221" y="-30"/>
            <a:ext cx="2356674" cy="6853283"/>
            <a:chOff x="6627813" y="195452"/>
            <a:chExt cx="1952625" cy="5678299"/>
          </a:xfrm>
          <a:solidFill>
            <a:schemeClr val="accent1"/>
          </a:solidFill>
        </p:grpSpPr>
        <p:sp>
          <p:nvSpPr>
            <p:cNvPr id="11" name="Free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US"/>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US"/>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US"/>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US"/>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US"/>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US"/>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US"/>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US"/>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US"/>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US"/>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US"/>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US"/>
            </a:p>
          </p:txBody>
        </p:sp>
      </p:grpSp>
      <p:sp>
        <p:nvSpPr>
          <p:cNvPr id="7" name="Rectangle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8/22/26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8865110"/>
      </p:ext>
    </p:extLst>
  </p:cSld>
  <p:clrMap bg1="dk1" tx1="lt1" bg2="dk2" tx2="lt2" accent1="accent1" accent2="accent2" accent3="accent3" accent4="accent4" accent5="accent5" accent6="accent6" hlink="hlink" folHlink="folHlink"/>
  <p:sldLayoutIdLst>
    <p:sldLayoutId id="2147485301" r:id="rId1"/>
    <p:sldLayoutId id="2147485302" r:id="rId2"/>
    <p:sldLayoutId id="2147485303" r:id="rId3"/>
    <p:sldLayoutId id="2147485304" r:id="rId4"/>
    <p:sldLayoutId id="2147485305" r:id="rId5"/>
    <p:sldLayoutId id="2147485306" r:id="rId6"/>
    <p:sldLayoutId id="2147485307" r:id="rId7"/>
    <p:sldLayoutId id="2147485308" r:id="rId8"/>
    <p:sldLayoutId id="2147485309" r:id="rId9"/>
    <p:sldLayoutId id="2147485310" r:id="rId10"/>
    <p:sldLayoutId id="2147485311" r:id="rId11"/>
    <p:sldLayoutId id="2147485312" r:id="rId12"/>
    <p:sldLayoutId id="2147485313" r:id="rId13"/>
    <p:sldLayoutId id="2147485314" r:id="rId14"/>
    <p:sldLayoutId id="2147485315" r:id="rId15"/>
    <p:sldLayoutId id="2147485316" r:id="rId16"/>
    <p:sldLayoutId id="2147485317"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24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A794FA-A9C4-913F-73E6-4C53CA182B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F801DC-8ED3-6F37-D1C6-1C4B5E36EF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A8A6DA-386D-BD88-2B41-5F19184578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61BEF0D-F0BB-DE4B-95CE-6DB70DBA9567}" type="datetimeFigureOut">
              <a:rPr lang="en-US" smtClean="0"/>
              <a:pPr/>
              <a:t>8/22/26</a:t>
            </a:fld>
            <a:endParaRPr lang="en-US" dirty="0"/>
          </a:p>
        </p:txBody>
      </p:sp>
      <p:sp>
        <p:nvSpPr>
          <p:cNvPr id="5" name="Footer Placeholder 4">
            <a:extLst>
              <a:ext uri="{FF2B5EF4-FFF2-40B4-BE49-F238E27FC236}">
                <a16:creationId xmlns:a16="http://schemas.microsoft.com/office/drawing/2014/main" id="{761F21BF-E22D-6302-488A-D6C8D34DF3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26A296C4-B984-0550-B012-CB4FC530D5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56735992"/>
      </p:ext>
    </p:extLst>
  </p:cSld>
  <p:clrMap bg1="lt1" tx1="dk1" bg2="lt2" tx2="dk2" accent1="accent1" accent2="accent2" accent3="accent3" accent4="accent4" accent5="accent5" accent6="accent6" hlink="hlink" folHlink="folHlink"/>
  <p:sldLayoutIdLst>
    <p:sldLayoutId id="2147485391" r:id="rId1"/>
    <p:sldLayoutId id="2147485392" r:id="rId2"/>
    <p:sldLayoutId id="2147485393" r:id="rId3"/>
    <p:sldLayoutId id="2147485394" r:id="rId4"/>
    <p:sldLayoutId id="2147485395" r:id="rId5"/>
    <p:sldLayoutId id="2147485396" r:id="rId6"/>
    <p:sldLayoutId id="2147485397" r:id="rId7"/>
    <p:sldLayoutId id="2147485398" r:id="rId8"/>
    <p:sldLayoutId id="2147485399" r:id="rId9"/>
    <p:sldLayoutId id="2147485400" r:id="rId10"/>
    <p:sldLayoutId id="2147485401" r:id="rId11"/>
    <p:sldLayoutId id="214748540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6.xml"/><Relationship Id="rId1" Type="http://schemas.openxmlformats.org/officeDocument/2006/relationships/slideLayout" Target="../slideLayouts/slideLayout29.xml"/><Relationship Id="rId4" Type="http://schemas.openxmlformats.org/officeDocument/2006/relationships/image" Target="../media/image23.jp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20.xml"/><Relationship Id="rId1" Type="http://schemas.openxmlformats.org/officeDocument/2006/relationships/slideLayout" Target="../slideLayouts/slideLayout29.xml"/><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0.png"/><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2" name="Group 51">
            <a:extLst>
              <a:ext uri="{FF2B5EF4-FFF2-40B4-BE49-F238E27FC236}">
                <a16:creationId xmlns:a16="http://schemas.microsoft.com/office/drawing/2014/main" id="{B5D023AC-62C2-42A6-8F47-1B13E93F39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accent1">
              <a:lumMod val="75000"/>
              <a:alpha val="40000"/>
            </a:schemeClr>
          </a:solidFill>
        </p:grpSpPr>
        <p:sp>
          <p:nvSpPr>
            <p:cNvPr id="53" name="Freeform 11">
              <a:extLst>
                <a:ext uri="{FF2B5EF4-FFF2-40B4-BE49-F238E27FC236}">
                  <a16:creationId xmlns:a16="http://schemas.microsoft.com/office/drawing/2014/main" id="{5F3F3BDE-2140-489D-8253-04148340C2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54" name="Freeform 12">
              <a:extLst>
                <a:ext uri="{FF2B5EF4-FFF2-40B4-BE49-F238E27FC236}">
                  <a16:creationId xmlns:a16="http://schemas.microsoft.com/office/drawing/2014/main" id="{BB0DEC0A-0272-4DAC-8198-CAE231F269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55" name="Freeform 13">
              <a:extLst>
                <a:ext uri="{FF2B5EF4-FFF2-40B4-BE49-F238E27FC236}">
                  <a16:creationId xmlns:a16="http://schemas.microsoft.com/office/drawing/2014/main" id="{6465D358-7F51-49C1-B8D7-E4B47CBD6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56" name="Freeform 14">
              <a:extLst>
                <a:ext uri="{FF2B5EF4-FFF2-40B4-BE49-F238E27FC236}">
                  <a16:creationId xmlns:a16="http://schemas.microsoft.com/office/drawing/2014/main" id="{601831D6-EF1B-4BD3-880F-9E95AF180B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57" name="Freeform 15">
              <a:extLst>
                <a:ext uri="{FF2B5EF4-FFF2-40B4-BE49-F238E27FC236}">
                  <a16:creationId xmlns:a16="http://schemas.microsoft.com/office/drawing/2014/main" id="{91140846-64D9-452C-B0E4-F3E4E3D2F8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58" name="Freeform 16">
              <a:extLst>
                <a:ext uri="{FF2B5EF4-FFF2-40B4-BE49-F238E27FC236}">
                  <a16:creationId xmlns:a16="http://schemas.microsoft.com/office/drawing/2014/main" id="{BCFA9266-C641-497C-AAFE-359C3CB1B4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59" name="Freeform 17">
              <a:extLst>
                <a:ext uri="{FF2B5EF4-FFF2-40B4-BE49-F238E27FC236}">
                  <a16:creationId xmlns:a16="http://schemas.microsoft.com/office/drawing/2014/main" id="{B0E4AADC-36C2-4D7F-95C4-0FFE91291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60" name="Freeform 18">
              <a:extLst>
                <a:ext uri="{FF2B5EF4-FFF2-40B4-BE49-F238E27FC236}">
                  <a16:creationId xmlns:a16="http://schemas.microsoft.com/office/drawing/2014/main" id="{58CB9C53-A3EF-46B8-827F-F9BA4D44D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61" name="Freeform 19">
              <a:extLst>
                <a:ext uri="{FF2B5EF4-FFF2-40B4-BE49-F238E27FC236}">
                  <a16:creationId xmlns:a16="http://schemas.microsoft.com/office/drawing/2014/main" id="{2044DE8F-DD7B-46F5-B6E0-CC1EF5972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62" name="Freeform 20">
              <a:extLst>
                <a:ext uri="{FF2B5EF4-FFF2-40B4-BE49-F238E27FC236}">
                  <a16:creationId xmlns:a16="http://schemas.microsoft.com/office/drawing/2014/main" id="{BFB551BB-A1CB-4EB2-9476-1919E3AEF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63" name="Freeform 21">
              <a:extLst>
                <a:ext uri="{FF2B5EF4-FFF2-40B4-BE49-F238E27FC236}">
                  <a16:creationId xmlns:a16="http://schemas.microsoft.com/office/drawing/2014/main" id="{A0B5AA31-6CA8-48E4-AB3A-D27C72861C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64" name="Freeform 22">
              <a:extLst>
                <a:ext uri="{FF2B5EF4-FFF2-40B4-BE49-F238E27FC236}">
                  <a16:creationId xmlns:a16="http://schemas.microsoft.com/office/drawing/2014/main" id="{22242CAF-53F4-47AD-8DE5-FAD9D6E32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grpSp>
        <p:nvGrpSpPr>
          <p:cNvPr id="66" name="Group 65">
            <a:extLst>
              <a:ext uri="{FF2B5EF4-FFF2-40B4-BE49-F238E27FC236}">
                <a16:creationId xmlns:a16="http://schemas.microsoft.com/office/drawing/2014/main" id="{3D23B1CF-992B-455E-80B8-A03C1F9E57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0"/>
            <a:ext cx="2356675" cy="6853284"/>
            <a:chOff x="6627813" y="195452"/>
            <a:chExt cx="1952625" cy="5678299"/>
          </a:xfrm>
          <a:solidFill>
            <a:schemeClr val="accent1"/>
          </a:solidFill>
        </p:grpSpPr>
        <p:sp>
          <p:nvSpPr>
            <p:cNvPr id="67" name="Freeform 27">
              <a:extLst>
                <a:ext uri="{FF2B5EF4-FFF2-40B4-BE49-F238E27FC236}">
                  <a16:creationId xmlns:a16="http://schemas.microsoft.com/office/drawing/2014/main" id="{3621E401-BCCC-4591-AFB6-FF4F6F0CF0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US"/>
            </a:p>
          </p:txBody>
        </p:sp>
        <p:sp>
          <p:nvSpPr>
            <p:cNvPr id="68" name="Freeform 28">
              <a:extLst>
                <a:ext uri="{FF2B5EF4-FFF2-40B4-BE49-F238E27FC236}">
                  <a16:creationId xmlns:a16="http://schemas.microsoft.com/office/drawing/2014/main" id="{86FEBA9B-2268-4ED8-9FCF-90577FC4C2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US"/>
            </a:p>
          </p:txBody>
        </p:sp>
        <p:sp>
          <p:nvSpPr>
            <p:cNvPr id="69" name="Freeform 29">
              <a:extLst>
                <a:ext uri="{FF2B5EF4-FFF2-40B4-BE49-F238E27FC236}">
                  <a16:creationId xmlns:a16="http://schemas.microsoft.com/office/drawing/2014/main" id="{5D43026A-1267-4751-BD09-0342C4E35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US"/>
            </a:p>
          </p:txBody>
        </p:sp>
        <p:sp>
          <p:nvSpPr>
            <p:cNvPr id="70" name="Freeform 30">
              <a:extLst>
                <a:ext uri="{FF2B5EF4-FFF2-40B4-BE49-F238E27FC236}">
                  <a16:creationId xmlns:a16="http://schemas.microsoft.com/office/drawing/2014/main" id="{B1F886CD-A0B6-4915-AC4E-577FFCDA28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US"/>
            </a:p>
          </p:txBody>
        </p:sp>
        <p:sp>
          <p:nvSpPr>
            <p:cNvPr id="71" name="Freeform 31">
              <a:extLst>
                <a:ext uri="{FF2B5EF4-FFF2-40B4-BE49-F238E27FC236}">
                  <a16:creationId xmlns:a16="http://schemas.microsoft.com/office/drawing/2014/main" id="{F8DB4C85-08BA-4299-B81B-EEC8C6807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US"/>
            </a:p>
          </p:txBody>
        </p:sp>
        <p:sp>
          <p:nvSpPr>
            <p:cNvPr id="72" name="Freeform 32">
              <a:extLst>
                <a:ext uri="{FF2B5EF4-FFF2-40B4-BE49-F238E27FC236}">
                  <a16:creationId xmlns:a16="http://schemas.microsoft.com/office/drawing/2014/main" id="{97DAFC9B-7A51-40C4-98A7-C3866A0E24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US"/>
            </a:p>
          </p:txBody>
        </p:sp>
        <p:sp>
          <p:nvSpPr>
            <p:cNvPr id="73" name="Freeform 33">
              <a:extLst>
                <a:ext uri="{FF2B5EF4-FFF2-40B4-BE49-F238E27FC236}">
                  <a16:creationId xmlns:a16="http://schemas.microsoft.com/office/drawing/2014/main" id="{1697E377-0BD7-4269-8083-39DE597A8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US"/>
            </a:p>
          </p:txBody>
        </p:sp>
        <p:sp>
          <p:nvSpPr>
            <p:cNvPr id="74" name="Freeform 34">
              <a:extLst>
                <a:ext uri="{FF2B5EF4-FFF2-40B4-BE49-F238E27FC236}">
                  <a16:creationId xmlns:a16="http://schemas.microsoft.com/office/drawing/2014/main" id="{A30A0322-A443-45F4-92DE-33E897D013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US"/>
            </a:p>
          </p:txBody>
        </p:sp>
        <p:sp>
          <p:nvSpPr>
            <p:cNvPr id="75" name="Freeform 35">
              <a:extLst>
                <a:ext uri="{FF2B5EF4-FFF2-40B4-BE49-F238E27FC236}">
                  <a16:creationId xmlns:a16="http://schemas.microsoft.com/office/drawing/2014/main" id="{AA857B57-CB48-4CB3-AEB4-ED95BB41F0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US"/>
            </a:p>
          </p:txBody>
        </p:sp>
        <p:sp>
          <p:nvSpPr>
            <p:cNvPr id="76" name="Freeform 36">
              <a:extLst>
                <a:ext uri="{FF2B5EF4-FFF2-40B4-BE49-F238E27FC236}">
                  <a16:creationId xmlns:a16="http://schemas.microsoft.com/office/drawing/2014/main" id="{CFAA585E-8C81-4993-B1A5-722B92E2D2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US"/>
            </a:p>
          </p:txBody>
        </p:sp>
        <p:sp>
          <p:nvSpPr>
            <p:cNvPr id="77" name="Freeform 37">
              <a:extLst>
                <a:ext uri="{FF2B5EF4-FFF2-40B4-BE49-F238E27FC236}">
                  <a16:creationId xmlns:a16="http://schemas.microsoft.com/office/drawing/2014/main" id="{F385A8F0-B4E5-4E4F-8CB7-52232701C5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US"/>
            </a:p>
          </p:txBody>
        </p:sp>
        <p:sp>
          <p:nvSpPr>
            <p:cNvPr id="78" name="Freeform 38">
              <a:extLst>
                <a:ext uri="{FF2B5EF4-FFF2-40B4-BE49-F238E27FC236}">
                  <a16:creationId xmlns:a16="http://schemas.microsoft.com/office/drawing/2014/main" id="{270B92A0-E4C8-4624-9B4C-DF4D29011F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US"/>
            </a:p>
          </p:txBody>
        </p:sp>
      </p:grpSp>
      <p:sp>
        <p:nvSpPr>
          <p:cNvPr id="80" name="Rectangle 79">
            <a:extLst>
              <a:ext uri="{FF2B5EF4-FFF2-40B4-BE49-F238E27FC236}">
                <a16:creationId xmlns:a16="http://schemas.microsoft.com/office/drawing/2014/main" id="{83692DF2-D2F9-452E-8E4F-5103B4D231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2" name="Freeform 11">
            <a:extLst>
              <a:ext uri="{FF2B5EF4-FFF2-40B4-BE49-F238E27FC236}">
                <a16:creationId xmlns:a16="http://schemas.microsoft.com/office/drawing/2014/main" id="{FAE7B874-F825-4748-AB77-79FD3F9B22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useBgFill="1">
        <p:nvSpPr>
          <p:cNvPr id="84" name="Rectangle 83">
            <a:extLst>
              <a:ext uri="{FF2B5EF4-FFF2-40B4-BE49-F238E27FC236}">
                <a16:creationId xmlns:a16="http://schemas.microsoft.com/office/drawing/2014/main" id="{66AFD431-09B7-42CA-BF39-9FE5DBE53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grpSp>
        <p:nvGrpSpPr>
          <p:cNvPr id="86" name="Group 85">
            <a:extLst>
              <a:ext uri="{FF2B5EF4-FFF2-40B4-BE49-F238E27FC236}">
                <a16:creationId xmlns:a16="http://schemas.microsoft.com/office/drawing/2014/main" id="{9711C96E-3D2D-48C8-AAB9-C1CB02D1D5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accent1">
              <a:alpha val="30000"/>
            </a:schemeClr>
          </a:solidFill>
        </p:grpSpPr>
        <p:sp>
          <p:nvSpPr>
            <p:cNvPr id="87" name="Freeform 11">
              <a:extLst>
                <a:ext uri="{FF2B5EF4-FFF2-40B4-BE49-F238E27FC236}">
                  <a16:creationId xmlns:a16="http://schemas.microsoft.com/office/drawing/2014/main" id="{0D18AF42-7CD5-4754-91D4-1BE53B5D1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88" name="Freeform 12">
              <a:extLst>
                <a:ext uri="{FF2B5EF4-FFF2-40B4-BE49-F238E27FC236}">
                  <a16:creationId xmlns:a16="http://schemas.microsoft.com/office/drawing/2014/main" id="{A28C8F1A-9407-4D67-8250-D8923BC6DD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89" name="Freeform 13">
              <a:extLst>
                <a:ext uri="{FF2B5EF4-FFF2-40B4-BE49-F238E27FC236}">
                  <a16:creationId xmlns:a16="http://schemas.microsoft.com/office/drawing/2014/main" id="{5CE0A2B0-F7F1-442C-A287-CD6F729E28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90" name="Freeform 14">
              <a:extLst>
                <a:ext uri="{FF2B5EF4-FFF2-40B4-BE49-F238E27FC236}">
                  <a16:creationId xmlns:a16="http://schemas.microsoft.com/office/drawing/2014/main" id="{9E69CFA3-AE12-4EAF-A3A1-564BEEFEFA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91" name="Freeform 15">
              <a:extLst>
                <a:ext uri="{FF2B5EF4-FFF2-40B4-BE49-F238E27FC236}">
                  <a16:creationId xmlns:a16="http://schemas.microsoft.com/office/drawing/2014/main" id="{ECB64037-2AE8-4CA9-AD8E-7ACC8618F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92" name="Freeform 16">
              <a:extLst>
                <a:ext uri="{FF2B5EF4-FFF2-40B4-BE49-F238E27FC236}">
                  <a16:creationId xmlns:a16="http://schemas.microsoft.com/office/drawing/2014/main" id="{8D319B10-EE8E-453F-A137-D7EEFA2089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93" name="Freeform 17">
              <a:extLst>
                <a:ext uri="{FF2B5EF4-FFF2-40B4-BE49-F238E27FC236}">
                  <a16:creationId xmlns:a16="http://schemas.microsoft.com/office/drawing/2014/main" id="{3283F486-509C-4A42-8EED-794A991D2F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94" name="Freeform 18">
              <a:extLst>
                <a:ext uri="{FF2B5EF4-FFF2-40B4-BE49-F238E27FC236}">
                  <a16:creationId xmlns:a16="http://schemas.microsoft.com/office/drawing/2014/main" id="{EBBFBB12-E756-4386-9C17-CA5743838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95" name="Freeform 19">
              <a:extLst>
                <a:ext uri="{FF2B5EF4-FFF2-40B4-BE49-F238E27FC236}">
                  <a16:creationId xmlns:a16="http://schemas.microsoft.com/office/drawing/2014/main" id="{7ADD0E7E-F4A6-4B3F-8A2F-BCBFAFBA23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96" name="Freeform 20">
              <a:extLst>
                <a:ext uri="{FF2B5EF4-FFF2-40B4-BE49-F238E27FC236}">
                  <a16:creationId xmlns:a16="http://schemas.microsoft.com/office/drawing/2014/main" id="{C19FCFB7-5E71-4197-8EC7-2ACB6DB02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97" name="Freeform 21">
              <a:extLst>
                <a:ext uri="{FF2B5EF4-FFF2-40B4-BE49-F238E27FC236}">
                  <a16:creationId xmlns:a16="http://schemas.microsoft.com/office/drawing/2014/main" id="{EAA533FE-4903-48DD-A921-421A9C44AF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98" name="Freeform 22">
              <a:extLst>
                <a:ext uri="{FF2B5EF4-FFF2-40B4-BE49-F238E27FC236}">
                  <a16:creationId xmlns:a16="http://schemas.microsoft.com/office/drawing/2014/main" id="{54CC5D8E-0D6C-4021-B84E-5D6182C0E1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sp>
        <p:nvSpPr>
          <p:cNvPr id="2" name="Title 1">
            <a:extLst>
              <a:ext uri="{FF2B5EF4-FFF2-40B4-BE49-F238E27FC236}">
                <a16:creationId xmlns:a16="http://schemas.microsoft.com/office/drawing/2014/main" id="{F06A1A00-B4A1-F522-59BC-52C73ECEB950}"/>
              </a:ext>
            </a:extLst>
          </p:cNvPr>
          <p:cNvSpPr>
            <a:spLocks noGrp="1"/>
          </p:cNvSpPr>
          <p:nvPr>
            <p:ph type="ctrTitle"/>
          </p:nvPr>
        </p:nvSpPr>
        <p:spPr>
          <a:xfrm>
            <a:off x="7839756" y="1159566"/>
            <a:ext cx="3662939" cy="4568264"/>
          </a:xfrm>
        </p:spPr>
        <p:txBody>
          <a:bodyPr vert="horz" lIns="91440" tIns="45720" rIns="91440" bIns="45720" rtlCol="0" anchor="ctr">
            <a:normAutofit/>
          </a:bodyPr>
          <a:lstStyle/>
          <a:p>
            <a:pPr algn="ctr"/>
            <a:r>
              <a:rPr lang="en-US" sz="6000" dirty="0">
                <a:solidFill>
                  <a:schemeClr val="tx1"/>
                </a:solidFill>
              </a:rPr>
              <a:t>How NOT </a:t>
            </a:r>
            <a:br>
              <a:rPr lang="en-US" sz="6000" dirty="0">
                <a:solidFill>
                  <a:schemeClr val="tx1"/>
                </a:solidFill>
              </a:rPr>
            </a:br>
            <a:r>
              <a:rPr lang="en-US" sz="6000" dirty="0">
                <a:solidFill>
                  <a:schemeClr val="tx1"/>
                </a:solidFill>
              </a:rPr>
              <a:t>To Learn </a:t>
            </a:r>
            <a:br>
              <a:rPr lang="en-US" sz="6000" dirty="0">
                <a:solidFill>
                  <a:schemeClr val="tx1"/>
                </a:solidFill>
              </a:rPr>
            </a:br>
            <a:r>
              <a:rPr lang="en-US" sz="6000" dirty="0">
                <a:solidFill>
                  <a:schemeClr val="tx1"/>
                </a:solidFill>
              </a:rPr>
              <a:t>Morse </a:t>
            </a:r>
            <a:br>
              <a:rPr lang="en-US" sz="6000" dirty="0">
                <a:solidFill>
                  <a:schemeClr val="tx1"/>
                </a:solidFill>
              </a:rPr>
            </a:br>
            <a:r>
              <a:rPr lang="en-US" sz="6000" dirty="0">
                <a:solidFill>
                  <a:schemeClr val="tx1"/>
                </a:solidFill>
              </a:rPr>
              <a:t>Code</a:t>
            </a:r>
          </a:p>
        </p:txBody>
      </p:sp>
      <p:sp>
        <p:nvSpPr>
          <p:cNvPr id="100" name="Freeform 6">
            <a:extLst>
              <a:ext uri="{FF2B5EF4-FFF2-40B4-BE49-F238E27FC236}">
                <a16:creationId xmlns:a16="http://schemas.microsoft.com/office/drawing/2014/main" id="{E7D63BAB-D0DB-4F66-92F9-4D2E0A2E5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643468"/>
            <a:ext cx="7560245" cy="5571066"/>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txBody>
          <a:bodyPr/>
          <a:lstStyle/>
          <a:p>
            <a:endParaRPr lang="en-US"/>
          </a:p>
        </p:txBody>
      </p:sp>
      <p:sp>
        <p:nvSpPr>
          <p:cNvPr id="3" name="TextBox 2">
            <a:extLst>
              <a:ext uri="{FF2B5EF4-FFF2-40B4-BE49-F238E27FC236}">
                <a16:creationId xmlns:a16="http://schemas.microsoft.com/office/drawing/2014/main" id="{D5062360-FDF0-96CB-7DE3-D0E2530CF6DA}"/>
              </a:ext>
            </a:extLst>
          </p:cNvPr>
          <p:cNvSpPr txBox="1"/>
          <p:nvPr/>
        </p:nvSpPr>
        <p:spPr>
          <a:xfrm>
            <a:off x="637310" y="714373"/>
            <a:ext cx="5292436" cy="5429251"/>
          </a:xfrm>
          <a:prstGeom prst="rect">
            <a:avLst/>
          </a:prstGeom>
        </p:spPr>
        <p:txBody>
          <a:bodyPr vert="horz" lIns="91440" tIns="45720" rIns="91440" bIns="45720" rtlCol="0" anchor="ctr">
            <a:noAutofit/>
          </a:bodyPr>
          <a:lstStyle/>
          <a:p>
            <a:pPr>
              <a:spcBef>
                <a:spcPts val="1000"/>
              </a:spcBef>
              <a:buClr>
                <a:schemeClr val="accent1"/>
              </a:buClr>
            </a:pPr>
            <a:r>
              <a:rPr lang="en-US" sz="2800" dirty="0">
                <a:solidFill>
                  <a:srgbClr val="FFFFFF"/>
                </a:solidFill>
                <a:latin typeface="Calibri" panose="020F0502020204030204" pitchFamily="34" charset="0"/>
                <a:cs typeface="Calibri" panose="020F0502020204030204" pitchFamily="34" charset="0"/>
              </a:rPr>
              <a:t>The first message ever sent using Morse code was </a:t>
            </a:r>
            <a:r>
              <a:rPr lang="en-US" sz="2800" i="1" dirty="0">
                <a:solidFill>
                  <a:srgbClr val="FFFFFF"/>
                </a:solidFill>
                <a:latin typeface="Calibri" panose="020F0502020204030204" pitchFamily="34" charset="0"/>
                <a:cs typeface="Calibri" panose="020F0502020204030204" pitchFamily="34" charset="0"/>
              </a:rPr>
              <a:t>"What hath God wrought?". </a:t>
            </a:r>
            <a:r>
              <a:rPr lang="en-US" sz="2800" dirty="0">
                <a:solidFill>
                  <a:srgbClr val="FFFFFF"/>
                </a:solidFill>
                <a:latin typeface="Calibri" panose="020F0502020204030204" pitchFamily="34" charset="0"/>
                <a:cs typeface="Calibri" panose="020F0502020204030204" pitchFamily="34" charset="0"/>
              </a:rPr>
              <a:t>This message was sent by Samuel Morse on May 24, 1844, from Washington, D.C. to Baltimore. </a:t>
            </a:r>
            <a:br>
              <a:rPr lang="en-US" sz="2800" dirty="0">
                <a:solidFill>
                  <a:srgbClr val="FFFFFF"/>
                </a:solidFill>
                <a:latin typeface="Calibri" panose="020F0502020204030204" pitchFamily="34" charset="0"/>
                <a:cs typeface="Calibri" panose="020F0502020204030204" pitchFamily="34" charset="0"/>
              </a:rPr>
            </a:br>
            <a:endParaRPr lang="en-US" sz="2800" dirty="0">
              <a:solidFill>
                <a:srgbClr val="FFFFFF"/>
              </a:solidFill>
              <a:latin typeface="Calibri" panose="020F0502020204030204" pitchFamily="34" charset="0"/>
              <a:cs typeface="Calibri" panose="020F0502020204030204" pitchFamily="34" charset="0"/>
            </a:endParaRPr>
          </a:p>
          <a:p>
            <a:pPr>
              <a:spcBef>
                <a:spcPts val="1000"/>
              </a:spcBef>
              <a:buClr>
                <a:schemeClr val="accent1"/>
              </a:buClr>
            </a:pPr>
            <a:r>
              <a:rPr lang="en-US" sz="2800" dirty="0">
                <a:solidFill>
                  <a:srgbClr val="FFFFFF"/>
                </a:solidFill>
                <a:latin typeface="Calibri" panose="020F0502020204030204" pitchFamily="34" charset="0"/>
                <a:cs typeface="Calibri" panose="020F0502020204030204" pitchFamily="34" charset="0"/>
              </a:rPr>
              <a:t>A few seconds later the reply arrived. </a:t>
            </a:r>
            <a:r>
              <a:rPr lang="en-US" sz="2800" i="1" dirty="0">
                <a:solidFill>
                  <a:srgbClr val="FFFFFF"/>
                </a:solidFill>
                <a:latin typeface="Calibri" panose="020F0502020204030204" pitchFamily="34" charset="0"/>
                <a:cs typeface="Calibri" panose="020F0502020204030204" pitchFamily="34" charset="0"/>
              </a:rPr>
              <a:t>"We've been trying to reach you about your car warranty."</a:t>
            </a:r>
          </a:p>
        </p:txBody>
      </p:sp>
    </p:spTree>
    <p:extLst>
      <p:ext uri="{BB962C8B-B14F-4D97-AF65-F5344CB8AC3E}">
        <p14:creationId xmlns:p14="http://schemas.microsoft.com/office/powerpoint/2010/main" val="3597976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AFC5700F-7321-4B30-B1DC-BC4F2165B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59" name="Freeform 11">
            <a:extLst>
              <a:ext uri="{FF2B5EF4-FFF2-40B4-BE49-F238E27FC236}">
                <a16:creationId xmlns:a16="http://schemas.microsoft.com/office/drawing/2014/main" id="{8F50300C-C744-4948-BE34-534215C746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645704"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pic>
        <p:nvPicPr>
          <p:cNvPr id="2052" name="Picture 4">
            <a:extLst>
              <a:ext uri="{FF2B5EF4-FFF2-40B4-BE49-F238E27FC236}">
                <a16:creationId xmlns:a16="http://schemas.microsoft.com/office/drawing/2014/main" id="{101D7426-5992-8672-0A9C-A23BFEF742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411" r="21443"/>
          <a:stretch/>
        </p:blipFill>
        <p:spPr bwMode="auto">
          <a:xfrm>
            <a:off x="20" y="1731"/>
            <a:ext cx="465583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061" name="Group 2060">
            <a:extLst>
              <a:ext uri="{FF2B5EF4-FFF2-40B4-BE49-F238E27FC236}">
                <a16:creationId xmlns:a16="http://schemas.microsoft.com/office/drawing/2014/main" id="{3EF50F21-ED59-4E25-B7BC-73AD45B395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54305" y="228600"/>
            <a:ext cx="2851523" cy="6638625"/>
            <a:chOff x="2487613" y="285750"/>
            <a:chExt cx="2428875" cy="5654676"/>
          </a:xfrm>
          <a:solidFill>
            <a:schemeClr val="accent1">
              <a:lumMod val="75000"/>
              <a:alpha val="40000"/>
            </a:schemeClr>
          </a:solidFill>
        </p:grpSpPr>
        <p:sp>
          <p:nvSpPr>
            <p:cNvPr id="2062" name="Freeform 11">
              <a:extLst>
                <a:ext uri="{FF2B5EF4-FFF2-40B4-BE49-F238E27FC236}">
                  <a16:creationId xmlns:a16="http://schemas.microsoft.com/office/drawing/2014/main" id="{B4BBD743-AED0-444D-9902-8DB24436E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2063" name="Freeform 12">
              <a:extLst>
                <a:ext uri="{FF2B5EF4-FFF2-40B4-BE49-F238E27FC236}">
                  <a16:creationId xmlns:a16="http://schemas.microsoft.com/office/drawing/2014/main" id="{AD54B70A-5178-48BC-B033-10C4CA75E2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2064" name="Freeform 13">
              <a:extLst>
                <a:ext uri="{FF2B5EF4-FFF2-40B4-BE49-F238E27FC236}">
                  <a16:creationId xmlns:a16="http://schemas.microsoft.com/office/drawing/2014/main" id="{20FBEA6E-CA5E-44BD-B307-ABC9ECECFB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2065" name="Freeform 14">
              <a:extLst>
                <a:ext uri="{FF2B5EF4-FFF2-40B4-BE49-F238E27FC236}">
                  <a16:creationId xmlns:a16="http://schemas.microsoft.com/office/drawing/2014/main" id="{D99675B1-DB47-4C3A-AB88-AAFF5D482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2066" name="Freeform 15">
              <a:extLst>
                <a:ext uri="{FF2B5EF4-FFF2-40B4-BE49-F238E27FC236}">
                  <a16:creationId xmlns:a16="http://schemas.microsoft.com/office/drawing/2014/main" id="{E31454EC-7A3E-4AC8-AABC-52AA6AA7E8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2067" name="Freeform 16">
              <a:extLst>
                <a:ext uri="{FF2B5EF4-FFF2-40B4-BE49-F238E27FC236}">
                  <a16:creationId xmlns:a16="http://schemas.microsoft.com/office/drawing/2014/main" id="{3109BB6F-A346-49B5-82E9-F2650BBF1B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2068" name="Freeform 17">
              <a:extLst>
                <a:ext uri="{FF2B5EF4-FFF2-40B4-BE49-F238E27FC236}">
                  <a16:creationId xmlns:a16="http://schemas.microsoft.com/office/drawing/2014/main" id="{F81FA27F-C104-4E7D-BE92-7A2811CDD4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2069" name="Freeform 18">
              <a:extLst>
                <a:ext uri="{FF2B5EF4-FFF2-40B4-BE49-F238E27FC236}">
                  <a16:creationId xmlns:a16="http://schemas.microsoft.com/office/drawing/2014/main" id="{B677B330-FB3E-4C6C-919C-12B90BE61F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2070" name="Freeform 19">
              <a:extLst>
                <a:ext uri="{FF2B5EF4-FFF2-40B4-BE49-F238E27FC236}">
                  <a16:creationId xmlns:a16="http://schemas.microsoft.com/office/drawing/2014/main" id="{6BE1B8BD-E8A5-4794-81A6-F0AC9F3C94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2071" name="Freeform 20">
              <a:extLst>
                <a:ext uri="{FF2B5EF4-FFF2-40B4-BE49-F238E27FC236}">
                  <a16:creationId xmlns:a16="http://schemas.microsoft.com/office/drawing/2014/main" id="{18C329D0-2CD6-440D-8585-7BE8A81357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2072" name="Freeform 21">
              <a:extLst>
                <a:ext uri="{FF2B5EF4-FFF2-40B4-BE49-F238E27FC236}">
                  <a16:creationId xmlns:a16="http://schemas.microsoft.com/office/drawing/2014/main" id="{DD7E021D-22D7-42E8-9DDE-FF9AB9482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2073" name="Freeform 22">
              <a:extLst>
                <a:ext uri="{FF2B5EF4-FFF2-40B4-BE49-F238E27FC236}">
                  <a16:creationId xmlns:a16="http://schemas.microsoft.com/office/drawing/2014/main" id="{7E3DAB05-2B17-4064-B002-E9BCAFE084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grpSp>
        <p:nvGrpSpPr>
          <p:cNvPr id="2075" name="Group 2074">
            <a:extLst>
              <a:ext uri="{FF2B5EF4-FFF2-40B4-BE49-F238E27FC236}">
                <a16:creationId xmlns:a16="http://schemas.microsoft.com/office/drawing/2014/main" id="{672F9DC4-C2C4-43CF-9C2C-2EE1826F77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1520" y="-30"/>
            <a:ext cx="2356675" cy="6853284"/>
            <a:chOff x="6627813" y="195452"/>
            <a:chExt cx="1952625" cy="5678299"/>
          </a:xfrm>
          <a:solidFill>
            <a:schemeClr val="accent1"/>
          </a:solidFill>
        </p:grpSpPr>
        <p:sp>
          <p:nvSpPr>
            <p:cNvPr id="2076" name="Freeform 27">
              <a:extLst>
                <a:ext uri="{FF2B5EF4-FFF2-40B4-BE49-F238E27FC236}">
                  <a16:creationId xmlns:a16="http://schemas.microsoft.com/office/drawing/2014/main" id="{4E0064C5-2224-49BF-884A-D0118AEABB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US"/>
            </a:p>
          </p:txBody>
        </p:sp>
        <p:sp>
          <p:nvSpPr>
            <p:cNvPr id="2077" name="Freeform 28">
              <a:extLst>
                <a:ext uri="{FF2B5EF4-FFF2-40B4-BE49-F238E27FC236}">
                  <a16:creationId xmlns:a16="http://schemas.microsoft.com/office/drawing/2014/main" id="{0D33309E-8132-42DA-B37B-4CAF0F6D1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US"/>
            </a:p>
          </p:txBody>
        </p:sp>
        <p:sp>
          <p:nvSpPr>
            <p:cNvPr id="2078" name="Freeform 29">
              <a:extLst>
                <a:ext uri="{FF2B5EF4-FFF2-40B4-BE49-F238E27FC236}">
                  <a16:creationId xmlns:a16="http://schemas.microsoft.com/office/drawing/2014/main" id="{739DA087-BAEC-4E31-946D-3BA859C62E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US"/>
            </a:p>
          </p:txBody>
        </p:sp>
        <p:sp>
          <p:nvSpPr>
            <p:cNvPr id="2079" name="Freeform 30">
              <a:extLst>
                <a:ext uri="{FF2B5EF4-FFF2-40B4-BE49-F238E27FC236}">
                  <a16:creationId xmlns:a16="http://schemas.microsoft.com/office/drawing/2014/main" id="{395F1535-595E-4F4C-BEC0-F2EA90625D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US"/>
            </a:p>
          </p:txBody>
        </p:sp>
        <p:sp>
          <p:nvSpPr>
            <p:cNvPr id="2080" name="Freeform 31">
              <a:extLst>
                <a:ext uri="{FF2B5EF4-FFF2-40B4-BE49-F238E27FC236}">
                  <a16:creationId xmlns:a16="http://schemas.microsoft.com/office/drawing/2014/main" id="{FFFD4D55-2142-47EB-B7EB-5C049C731E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US"/>
            </a:p>
          </p:txBody>
        </p:sp>
        <p:sp>
          <p:nvSpPr>
            <p:cNvPr id="2081" name="Freeform 32">
              <a:extLst>
                <a:ext uri="{FF2B5EF4-FFF2-40B4-BE49-F238E27FC236}">
                  <a16:creationId xmlns:a16="http://schemas.microsoft.com/office/drawing/2014/main" id="{22CAF07E-CB2F-438A-AD2E-86E3A409B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US"/>
            </a:p>
          </p:txBody>
        </p:sp>
        <p:sp>
          <p:nvSpPr>
            <p:cNvPr id="2082" name="Freeform 33">
              <a:extLst>
                <a:ext uri="{FF2B5EF4-FFF2-40B4-BE49-F238E27FC236}">
                  <a16:creationId xmlns:a16="http://schemas.microsoft.com/office/drawing/2014/main" id="{148C41FD-1EDA-45D8-AAA4-E79A761984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US"/>
            </a:p>
          </p:txBody>
        </p:sp>
        <p:sp>
          <p:nvSpPr>
            <p:cNvPr id="2083" name="Freeform 34">
              <a:extLst>
                <a:ext uri="{FF2B5EF4-FFF2-40B4-BE49-F238E27FC236}">
                  <a16:creationId xmlns:a16="http://schemas.microsoft.com/office/drawing/2014/main" id="{3D1F13F1-22C7-4224-85FE-622B9F3C9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US"/>
            </a:p>
          </p:txBody>
        </p:sp>
        <p:sp>
          <p:nvSpPr>
            <p:cNvPr id="2084" name="Freeform 35">
              <a:extLst>
                <a:ext uri="{FF2B5EF4-FFF2-40B4-BE49-F238E27FC236}">
                  <a16:creationId xmlns:a16="http://schemas.microsoft.com/office/drawing/2014/main" id="{0AD99730-19F0-4DB7-8108-25AF31361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US"/>
            </a:p>
          </p:txBody>
        </p:sp>
        <p:sp>
          <p:nvSpPr>
            <p:cNvPr id="2085" name="Freeform 36">
              <a:extLst>
                <a:ext uri="{FF2B5EF4-FFF2-40B4-BE49-F238E27FC236}">
                  <a16:creationId xmlns:a16="http://schemas.microsoft.com/office/drawing/2014/main" id="{143A6D61-3504-4654-982B-80B7F0B5BD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US"/>
            </a:p>
          </p:txBody>
        </p:sp>
        <p:sp>
          <p:nvSpPr>
            <p:cNvPr id="2086" name="Freeform 37">
              <a:extLst>
                <a:ext uri="{FF2B5EF4-FFF2-40B4-BE49-F238E27FC236}">
                  <a16:creationId xmlns:a16="http://schemas.microsoft.com/office/drawing/2014/main" id="{990038CA-7285-43A9-A8FE-30824AC14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US"/>
            </a:p>
          </p:txBody>
        </p:sp>
        <p:sp>
          <p:nvSpPr>
            <p:cNvPr id="2087" name="Freeform 38">
              <a:extLst>
                <a:ext uri="{FF2B5EF4-FFF2-40B4-BE49-F238E27FC236}">
                  <a16:creationId xmlns:a16="http://schemas.microsoft.com/office/drawing/2014/main" id="{0346AEBE-37DC-4BAB-B50D-E0D7638434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US"/>
            </a:p>
          </p:txBody>
        </p:sp>
      </p:grpSp>
      <p:sp>
        <p:nvSpPr>
          <p:cNvPr id="2" name="Title 1">
            <a:extLst>
              <a:ext uri="{FF2B5EF4-FFF2-40B4-BE49-F238E27FC236}">
                <a16:creationId xmlns:a16="http://schemas.microsoft.com/office/drawing/2014/main" id="{1B96DB4C-5DDB-C86C-8D58-2C5FBFFAEE7A}"/>
              </a:ext>
            </a:extLst>
          </p:cNvPr>
          <p:cNvSpPr>
            <a:spLocks noGrp="1"/>
          </p:cNvSpPr>
          <p:nvPr>
            <p:ph type="title"/>
          </p:nvPr>
        </p:nvSpPr>
        <p:spPr>
          <a:xfrm>
            <a:off x="6483096" y="624110"/>
            <a:ext cx="5021516" cy="1280890"/>
          </a:xfrm>
        </p:spPr>
        <p:txBody>
          <a:bodyPr>
            <a:normAutofit/>
          </a:bodyPr>
          <a:lstStyle/>
          <a:p>
            <a:r>
              <a:rPr lang="en-US" dirty="0"/>
              <a:t>How To Learn </a:t>
            </a:r>
            <a:br>
              <a:rPr lang="en-US" dirty="0"/>
            </a:br>
            <a:r>
              <a:rPr lang="en-US" dirty="0"/>
              <a:t>Morse Code</a:t>
            </a:r>
          </a:p>
        </p:txBody>
      </p:sp>
      <p:sp>
        <p:nvSpPr>
          <p:cNvPr id="2089" name="Rectangle 2088">
            <a:extLst>
              <a:ext uri="{FF2B5EF4-FFF2-40B4-BE49-F238E27FC236}">
                <a16:creationId xmlns:a16="http://schemas.microsoft.com/office/drawing/2014/main" id="{6CA72FCB-DBCC-435A-838B-682978F479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007BED82-3643-D935-B774-A2C970E33E61}"/>
              </a:ext>
            </a:extLst>
          </p:cNvPr>
          <p:cNvSpPr>
            <a:spLocks noGrp="1"/>
          </p:cNvSpPr>
          <p:nvPr>
            <p:ph idx="1"/>
          </p:nvPr>
        </p:nvSpPr>
        <p:spPr>
          <a:xfrm>
            <a:off x="6438191" y="2679916"/>
            <a:ext cx="5066419" cy="3231306"/>
          </a:xfrm>
        </p:spPr>
        <p:txBody>
          <a:bodyPr>
            <a:normAutofit lnSpcReduction="10000"/>
          </a:bodyPr>
          <a:lstStyle/>
          <a:p>
            <a:pPr marL="0" indent="0">
              <a:buNone/>
            </a:pPr>
            <a:r>
              <a:rPr lang="en-US" dirty="0"/>
              <a:t>If you ask 10 people how to learn Morse code, you'll get 12 answers.</a:t>
            </a:r>
          </a:p>
          <a:p>
            <a:pPr marL="0" indent="0">
              <a:buNone/>
            </a:pPr>
            <a:r>
              <a:rPr lang="en-US" dirty="0"/>
              <a:t>It comes down to the basics:</a:t>
            </a:r>
            <a:br>
              <a:rPr lang="en-US" dirty="0"/>
            </a:br>
            <a:endParaRPr lang="en-US" dirty="0"/>
          </a:p>
          <a:p>
            <a:r>
              <a:rPr lang="en-US" sz="2800" dirty="0"/>
              <a:t>Practice</a:t>
            </a:r>
          </a:p>
          <a:p>
            <a:r>
              <a:rPr lang="en-US" sz="2800" dirty="0"/>
              <a:t>Patience</a:t>
            </a:r>
          </a:p>
          <a:p>
            <a:r>
              <a:rPr lang="en-US" sz="2800" dirty="0"/>
              <a:t>Persistence</a:t>
            </a:r>
            <a:r>
              <a:rPr lang="en-US" dirty="0"/>
              <a:t> </a:t>
            </a:r>
            <a:endParaRPr lang="en-US" sz="1800" dirty="0"/>
          </a:p>
        </p:txBody>
      </p:sp>
    </p:spTree>
    <p:extLst>
      <p:ext uri="{BB962C8B-B14F-4D97-AF65-F5344CB8AC3E}">
        <p14:creationId xmlns:p14="http://schemas.microsoft.com/office/powerpoint/2010/main" val="35555196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A2D76-012D-62CB-534F-9A1B644F6E98}"/>
              </a:ext>
            </a:extLst>
          </p:cNvPr>
          <p:cNvSpPr>
            <a:spLocks noGrp="1"/>
          </p:cNvSpPr>
          <p:nvPr>
            <p:ph type="title"/>
          </p:nvPr>
        </p:nvSpPr>
        <p:spPr>
          <a:xfrm>
            <a:off x="1773716" y="572351"/>
            <a:ext cx="8911687" cy="1280890"/>
          </a:xfrm>
        </p:spPr>
        <p:txBody>
          <a:bodyPr/>
          <a:lstStyle/>
          <a:p>
            <a:r>
              <a:rPr lang="en-US" dirty="0"/>
              <a:t>Recommended Methods</a:t>
            </a:r>
          </a:p>
        </p:txBody>
      </p:sp>
      <p:sp>
        <p:nvSpPr>
          <p:cNvPr id="3" name="Content Placeholder 2">
            <a:extLst>
              <a:ext uri="{FF2B5EF4-FFF2-40B4-BE49-F238E27FC236}">
                <a16:creationId xmlns:a16="http://schemas.microsoft.com/office/drawing/2014/main" id="{76FDCFB6-90B3-1E85-8145-76A00515724D}"/>
              </a:ext>
            </a:extLst>
          </p:cNvPr>
          <p:cNvSpPr>
            <a:spLocks noGrp="1"/>
          </p:cNvSpPr>
          <p:nvPr>
            <p:ph idx="1"/>
          </p:nvPr>
        </p:nvSpPr>
        <p:spPr>
          <a:xfrm>
            <a:off x="1773716" y="1608462"/>
            <a:ext cx="9896149" cy="4946573"/>
          </a:xfrm>
        </p:spPr>
        <p:txBody>
          <a:bodyPr>
            <a:normAutofit lnSpcReduction="10000"/>
          </a:bodyPr>
          <a:lstStyle/>
          <a:p>
            <a:r>
              <a:rPr lang="en-US" dirty="0"/>
              <a:t>Learn by sound of the letter (do not count </a:t>
            </a:r>
            <a:r>
              <a:rPr lang="en-US" dirty="0" err="1"/>
              <a:t>dits</a:t>
            </a:r>
            <a:r>
              <a:rPr lang="en-US" dirty="0"/>
              <a:t> &amp; dahs)</a:t>
            </a:r>
          </a:p>
          <a:p>
            <a:pPr lvl="1"/>
            <a:r>
              <a:rPr lang="en-US" dirty="0"/>
              <a:t>L is not  “dot dash dot dot”,  but  “di-dah-di-</a:t>
            </a:r>
            <a:r>
              <a:rPr lang="en-US" dirty="0" err="1"/>
              <a:t>dit</a:t>
            </a:r>
            <a:r>
              <a:rPr lang="en-US" dirty="0"/>
              <a:t>”</a:t>
            </a:r>
            <a:br>
              <a:rPr lang="en-US" sz="2400" dirty="0"/>
            </a:br>
            <a:endParaRPr lang="en-US" sz="2400" dirty="0"/>
          </a:p>
          <a:p>
            <a:r>
              <a:rPr lang="en-US" dirty="0"/>
              <a:t>Koch – learn characters in certain order, start with two, add more as you become proficient</a:t>
            </a:r>
            <a:br>
              <a:rPr lang="en-US" dirty="0"/>
            </a:br>
            <a:endParaRPr lang="en-US" dirty="0"/>
          </a:p>
          <a:p>
            <a:r>
              <a:rPr lang="en-US" dirty="0"/>
              <a:t>Farnsworth – target character speed, adjust character spacing</a:t>
            </a:r>
          </a:p>
          <a:p>
            <a:pPr lvl="1"/>
            <a:r>
              <a:rPr lang="en-US" sz="1800" dirty="0"/>
              <a:t>20/10 is common, we suggest using 30wpm character speed</a:t>
            </a:r>
            <a:br>
              <a:rPr lang="en-US" sz="1800" dirty="0"/>
            </a:br>
            <a:endParaRPr lang="en-US" dirty="0"/>
          </a:p>
          <a:p>
            <a:r>
              <a:rPr lang="en-US" dirty="0"/>
              <a:t>Most Apps support Farnsworth and Koch</a:t>
            </a:r>
            <a:br>
              <a:rPr lang="en-US" dirty="0"/>
            </a:br>
            <a:endParaRPr lang="en-US" dirty="0"/>
          </a:p>
          <a:p>
            <a:r>
              <a:rPr lang="en-US" dirty="0"/>
              <a:t>Now, what is character speed and WPM?</a:t>
            </a:r>
          </a:p>
        </p:txBody>
      </p:sp>
    </p:spTree>
    <p:extLst>
      <p:ext uri="{BB962C8B-B14F-4D97-AF65-F5344CB8AC3E}">
        <p14:creationId xmlns:p14="http://schemas.microsoft.com/office/powerpoint/2010/main" val="3777137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40C7A4F-51B7-080B-59B6-18E12B6A51C7}"/>
              </a:ext>
            </a:extLst>
          </p:cNvPr>
          <p:cNvSpPr/>
          <p:nvPr/>
        </p:nvSpPr>
        <p:spPr>
          <a:xfrm>
            <a:off x="1656223" y="1905000"/>
            <a:ext cx="9515060" cy="338924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91DB20-05C4-0811-34B1-56725F18008B}"/>
              </a:ext>
            </a:extLst>
          </p:cNvPr>
          <p:cNvSpPr>
            <a:spLocks noGrp="1"/>
          </p:cNvSpPr>
          <p:nvPr>
            <p:ph type="title"/>
          </p:nvPr>
        </p:nvSpPr>
        <p:spPr/>
        <p:txBody>
          <a:bodyPr/>
          <a:lstStyle/>
          <a:p>
            <a:r>
              <a:rPr lang="en-US" dirty="0"/>
              <a:t>What is Morse Code?</a:t>
            </a:r>
          </a:p>
        </p:txBody>
      </p:sp>
      <p:pic>
        <p:nvPicPr>
          <p:cNvPr id="3074" name="Picture 2" descr="Learn Morse Code and Operate CW with K4ICY!">
            <a:extLst>
              <a:ext uri="{FF2B5EF4-FFF2-40B4-BE49-F238E27FC236}">
                <a16:creationId xmlns:a16="http://schemas.microsoft.com/office/drawing/2014/main" id="{6F2A6483-7D14-F3B8-1D3B-72C8C8A970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301" y="1905000"/>
            <a:ext cx="10084904" cy="291779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818863B-3AA2-81C6-8D83-BFF8DEA4173E}"/>
              </a:ext>
            </a:extLst>
          </p:cNvPr>
          <p:cNvSpPr txBox="1"/>
          <p:nvPr/>
        </p:nvSpPr>
        <p:spPr>
          <a:xfrm>
            <a:off x="2026625" y="4750253"/>
            <a:ext cx="8872330" cy="369332"/>
          </a:xfrm>
          <a:prstGeom prst="rect">
            <a:avLst/>
          </a:prstGeom>
          <a:noFill/>
        </p:spPr>
        <p:txBody>
          <a:bodyPr wrap="square" rtlCol="0">
            <a:spAutoFit/>
          </a:bodyPr>
          <a:lstStyle/>
          <a:p>
            <a:r>
              <a:rPr lang="en-US" dirty="0">
                <a:solidFill>
                  <a:schemeClr val="bg1">
                    <a:lumMod val="50000"/>
                    <a:lumOff val="50000"/>
                  </a:schemeClr>
                </a:solidFill>
              </a:rPr>
              <a:t>di  -  dah  -  dah  -  </a:t>
            </a:r>
            <a:r>
              <a:rPr lang="en-US" dirty="0" err="1">
                <a:solidFill>
                  <a:schemeClr val="bg1">
                    <a:lumMod val="50000"/>
                    <a:lumOff val="50000"/>
                  </a:schemeClr>
                </a:solidFill>
              </a:rPr>
              <a:t>dit</a:t>
            </a:r>
            <a:r>
              <a:rPr lang="en-US" dirty="0">
                <a:solidFill>
                  <a:schemeClr val="bg1">
                    <a:lumMod val="50000"/>
                    <a:lumOff val="50000"/>
                  </a:schemeClr>
                </a:solidFill>
              </a:rPr>
              <a:t>           di - dah              di - dah - </a:t>
            </a:r>
            <a:r>
              <a:rPr lang="en-US" dirty="0" err="1">
                <a:solidFill>
                  <a:schemeClr val="bg1">
                    <a:lumMod val="50000"/>
                    <a:lumOff val="50000"/>
                  </a:schemeClr>
                </a:solidFill>
              </a:rPr>
              <a:t>dit</a:t>
            </a:r>
            <a:r>
              <a:rPr lang="en-US" dirty="0">
                <a:solidFill>
                  <a:schemeClr val="bg1">
                    <a:lumMod val="50000"/>
                    <a:lumOff val="50000"/>
                  </a:schemeClr>
                </a:solidFill>
              </a:rPr>
              <a:t>            di - </a:t>
            </a:r>
            <a:r>
              <a:rPr lang="en-US" dirty="0" err="1">
                <a:solidFill>
                  <a:schemeClr val="bg1">
                    <a:lumMod val="50000"/>
                    <a:lumOff val="50000"/>
                  </a:schemeClr>
                </a:solidFill>
              </a:rPr>
              <a:t>dit</a:t>
            </a:r>
            <a:r>
              <a:rPr lang="en-US" dirty="0">
                <a:solidFill>
                  <a:schemeClr val="bg1">
                    <a:lumMod val="50000"/>
                    <a:lumOff val="50000"/>
                  </a:schemeClr>
                </a:solidFill>
              </a:rPr>
              <a:t>          di - di - </a:t>
            </a:r>
            <a:r>
              <a:rPr lang="en-US" dirty="0" err="1">
                <a:solidFill>
                  <a:schemeClr val="bg1">
                    <a:lumMod val="50000"/>
                    <a:lumOff val="50000"/>
                  </a:schemeClr>
                </a:solidFill>
              </a:rPr>
              <a:t>dit</a:t>
            </a:r>
            <a:endParaRPr lang="en-US" dirty="0">
              <a:solidFill>
                <a:schemeClr val="bg1">
                  <a:lumMod val="50000"/>
                  <a:lumOff val="50000"/>
                </a:schemeClr>
              </a:solidFill>
            </a:endParaRPr>
          </a:p>
        </p:txBody>
      </p:sp>
    </p:spTree>
    <p:extLst>
      <p:ext uri="{BB962C8B-B14F-4D97-AF65-F5344CB8AC3E}">
        <p14:creationId xmlns:p14="http://schemas.microsoft.com/office/powerpoint/2010/main" val="4082201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95945-C8C0-A5C5-9748-4DD71244D483}"/>
              </a:ext>
            </a:extLst>
          </p:cNvPr>
          <p:cNvSpPr>
            <a:spLocks noGrp="1"/>
          </p:cNvSpPr>
          <p:nvPr>
            <p:ph type="title"/>
          </p:nvPr>
        </p:nvSpPr>
        <p:spPr/>
        <p:txBody>
          <a:bodyPr/>
          <a:lstStyle/>
          <a:p>
            <a:r>
              <a:rPr lang="en-US" dirty="0"/>
              <a:t>How Does Farnsworth Help?</a:t>
            </a:r>
          </a:p>
        </p:txBody>
      </p:sp>
      <p:sp>
        <p:nvSpPr>
          <p:cNvPr id="5" name="Rectangle 4">
            <a:extLst>
              <a:ext uri="{FF2B5EF4-FFF2-40B4-BE49-F238E27FC236}">
                <a16:creationId xmlns:a16="http://schemas.microsoft.com/office/drawing/2014/main" id="{0BD2F57D-C411-B778-11CB-17BB96DF2AC8}"/>
              </a:ext>
            </a:extLst>
          </p:cNvPr>
          <p:cNvSpPr/>
          <p:nvPr/>
        </p:nvSpPr>
        <p:spPr>
          <a:xfrm>
            <a:off x="270723" y="1596174"/>
            <a:ext cx="11921277" cy="390749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diagram of a bar chart&#10;&#10;Description automatically generated with medium confidence">
            <a:extLst>
              <a:ext uri="{FF2B5EF4-FFF2-40B4-BE49-F238E27FC236}">
                <a16:creationId xmlns:a16="http://schemas.microsoft.com/office/drawing/2014/main" id="{643784E8-EC72-14EC-8742-A0847D7F8380}"/>
              </a:ext>
            </a:extLst>
          </p:cNvPr>
          <p:cNvPicPr>
            <a:picLocks noChangeAspect="1"/>
          </p:cNvPicPr>
          <p:nvPr/>
        </p:nvPicPr>
        <p:blipFill>
          <a:blip r:embed="rId2"/>
          <a:stretch>
            <a:fillRect/>
          </a:stretch>
        </p:blipFill>
        <p:spPr>
          <a:xfrm>
            <a:off x="857979" y="2061148"/>
            <a:ext cx="10378366" cy="2735704"/>
          </a:xfrm>
          <a:prstGeom prst="rect">
            <a:avLst/>
          </a:prstGeom>
        </p:spPr>
      </p:pic>
    </p:spTree>
    <p:extLst>
      <p:ext uri="{BB962C8B-B14F-4D97-AF65-F5344CB8AC3E}">
        <p14:creationId xmlns:p14="http://schemas.microsoft.com/office/powerpoint/2010/main" val="2653136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95945-C8C0-A5C5-9748-4DD71244D483}"/>
              </a:ext>
            </a:extLst>
          </p:cNvPr>
          <p:cNvSpPr>
            <a:spLocks noGrp="1"/>
          </p:cNvSpPr>
          <p:nvPr>
            <p:ph type="title"/>
          </p:nvPr>
        </p:nvSpPr>
        <p:spPr/>
        <p:txBody>
          <a:bodyPr/>
          <a:lstStyle/>
          <a:p>
            <a:r>
              <a:rPr lang="en-US" dirty="0"/>
              <a:t>How Does Farnsworth Help?</a:t>
            </a:r>
          </a:p>
        </p:txBody>
      </p:sp>
      <p:sp>
        <p:nvSpPr>
          <p:cNvPr id="5" name="Rectangle 4">
            <a:extLst>
              <a:ext uri="{FF2B5EF4-FFF2-40B4-BE49-F238E27FC236}">
                <a16:creationId xmlns:a16="http://schemas.microsoft.com/office/drawing/2014/main" id="{0BD2F57D-C411-B778-11CB-17BB96DF2AC8}"/>
              </a:ext>
            </a:extLst>
          </p:cNvPr>
          <p:cNvSpPr/>
          <p:nvPr/>
        </p:nvSpPr>
        <p:spPr>
          <a:xfrm>
            <a:off x="221501" y="1618659"/>
            <a:ext cx="11921277" cy="390749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close-up of a level&#10;&#10;Description automatically generated">
            <a:extLst>
              <a:ext uri="{FF2B5EF4-FFF2-40B4-BE49-F238E27FC236}">
                <a16:creationId xmlns:a16="http://schemas.microsoft.com/office/drawing/2014/main" id="{00B52E43-D026-FE2D-2AA5-BB67F5BE5B3A}"/>
              </a:ext>
            </a:extLst>
          </p:cNvPr>
          <p:cNvPicPr>
            <a:picLocks noChangeAspect="1"/>
          </p:cNvPicPr>
          <p:nvPr/>
        </p:nvPicPr>
        <p:blipFill>
          <a:blip r:embed="rId2"/>
          <a:stretch>
            <a:fillRect/>
          </a:stretch>
        </p:blipFill>
        <p:spPr>
          <a:xfrm>
            <a:off x="403490" y="2031792"/>
            <a:ext cx="11643400" cy="2794416"/>
          </a:xfrm>
          <a:prstGeom prst="rect">
            <a:avLst/>
          </a:prstGeom>
        </p:spPr>
      </p:pic>
    </p:spTree>
    <p:extLst>
      <p:ext uri="{BB962C8B-B14F-4D97-AF65-F5344CB8AC3E}">
        <p14:creationId xmlns:p14="http://schemas.microsoft.com/office/powerpoint/2010/main" val="14302398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FAAB6-CECF-95A0-A1E1-B09ABBFEF130}"/>
              </a:ext>
            </a:extLst>
          </p:cNvPr>
          <p:cNvSpPr>
            <a:spLocks noGrp="1"/>
          </p:cNvSpPr>
          <p:nvPr>
            <p:ph type="title"/>
          </p:nvPr>
        </p:nvSpPr>
        <p:spPr>
          <a:xfrm>
            <a:off x="6483096" y="624110"/>
            <a:ext cx="5021516" cy="1280890"/>
          </a:xfrm>
        </p:spPr>
        <p:txBody>
          <a:bodyPr>
            <a:normAutofit/>
          </a:bodyPr>
          <a:lstStyle/>
          <a:p>
            <a:r>
              <a:rPr lang="en-US" dirty="0"/>
              <a:t>Helpful Tools</a:t>
            </a:r>
          </a:p>
        </p:txBody>
      </p:sp>
      <p:sp>
        <p:nvSpPr>
          <p:cNvPr id="3" name="Content Placeholder 2">
            <a:extLst>
              <a:ext uri="{FF2B5EF4-FFF2-40B4-BE49-F238E27FC236}">
                <a16:creationId xmlns:a16="http://schemas.microsoft.com/office/drawing/2014/main" id="{991B3863-0F4B-C059-73D1-360F039A47FB}"/>
              </a:ext>
            </a:extLst>
          </p:cNvPr>
          <p:cNvSpPr>
            <a:spLocks noGrp="1"/>
          </p:cNvSpPr>
          <p:nvPr>
            <p:ph idx="1"/>
          </p:nvPr>
        </p:nvSpPr>
        <p:spPr>
          <a:xfrm>
            <a:off x="5563518" y="1904999"/>
            <a:ext cx="6202495" cy="4661053"/>
          </a:xfrm>
        </p:spPr>
        <p:txBody>
          <a:bodyPr>
            <a:normAutofit/>
          </a:bodyPr>
          <a:lstStyle/>
          <a:p>
            <a:r>
              <a:rPr lang="en-US" dirty="0"/>
              <a:t>Hardware</a:t>
            </a:r>
          </a:p>
          <a:p>
            <a:pPr lvl="1"/>
            <a:r>
              <a:rPr lang="en-US" dirty="0"/>
              <a:t>Code Practice Oscillators</a:t>
            </a:r>
          </a:p>
          <a:p>
            <a:pPr lvl="1"/>
            <a:r>
              <a:rPr lang="en-US" dirty="0"/>
              <a:t>Decoders</a:t>
            </a:r>
          </a:p>
          <a:p>
            <a:pPr lvl="2"/>
            <a:r>
              <a:rPr lang="en-US" dirty="0"/>
              <a:t>Practice correct timing when learning to send with a straight key</a:t>
            </a:r>
          </a:p>
          <a:p>
            <a:pPr lvl="1"/>
            <a:r>
              <a:rPr lang="en-US" dirty="0"/>
              <a:t>Morserino-32 kit</a:t>
            </a:r>
          </a:p>
          <a:p>
            <a:pPr lvl="2"/>
            <a:r>
              <a:rPr lang="en-US" dirty="0"/>
              <a:t>Koch Trainer, Echo Trainer, CW Decoder</a:t>
            </a:r>
          </a:p>
          <a:p>
            <a:pPr lvl="2"/>
            <a:r>
              <a:rPr lang="en-US" dirty="0"/>
              <a:t>CW Transceiver using </a:t>
            </a:r>
            <a:r>
              <a:rPr lang="en-US" dirty="0" err="1"/>
              <a:t>WiFi</a:t>
            </a:r>
            <a:endParaRPr lang="en-US" dirty="0"/>
          </a:p>
          <a:p>
            <a:pPr lvl="2"/>
            <a:r>
              <a:rPr lang="en-US" dirty="0" err="1"/>
              <a:t>qsobot.online</a:t>
            </a:r>
            <a:endParaRPr lang="en-US" dirty="0"/>
          </a:p>
        </p:txBody>
      </p:sp>
      <p:pic>
        <p:nvPicPr>
          <p:cNvPr id="3074" name="Picture 2" descr="Issue #24: Cool Devices for Learning the Code - QRZ.com">
            <a:extLst>
              <a:ext uri="{FF2B5EF4-FFF2-40B4-BE49-F238E27FC236}">
                <a16:creationId xmlns:a16="http://schemas.microsoft.com/office/drawing/2014/main" id="{00C7D603-62F7-C32B-E37F-5C9E62A8B0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79" r="19779"/>
          <a:stretch/>
        </p:blipFill>
        <p:spPr bwMode="auto">
          <a:xfrm>
            <a:off x="-1555" y="1731"/>
            <a:ext cx="467109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2160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D8E4D-C0A1-DB21-0FA4-B97106451E75}"/>
              </a:ext>
            </a:extLst>
          </p:cNvPr>
          <p:cNvSpPr>
            <a:spLocks noGrp="1"/>
          </p:cNvSpPr>
          <p:nvPr>
            <p:ph type="title"/>
          </p:nvPr>
        </p:nvSpPr>
        <p:spPr>
          <a:xfrm>
            <a:off x="2592926" y="353908"/>
            <a:ext cx="7772400" cy="1280890"/>
          </a:xfrm>
        </p:spPr>
        <p:txBody>
          <a:bodyPr>
            <a:normAutofit fontScale="90000"/>
          </a:bodyPr>
          <a:lstStyle/>
          <a:p>
            <a:pPr algn="ctr"/>
            <a:r>
              <a:rPr lang="en-US" sz="5300" dirty="0"/>
              <a:t>www.morserino.info</a:t>
            </a:r>
            <a:br>
              <a:rPr lang="en-US" sz="5400" dirty="0"/>
            </a:br>
            <a:r>
              <a:rPr lang="en-US" sz="3100" dirty="0" err="1"/>
              <a:t>qrp-labs.com</a:t>
            </a:r>
            <a:endParaRPr lang="en-US" sz="3100" dirty="0"/>
          </a:p>
        </p:txBody>
      </p:sp>
      <p:pic>
        <p:nvPicPr>
          <p:cNvPr id="8" name="Picture 7">
            <a:extLst>
              <a:ext uri="{FF2B5EF4-FFF2-40B4-BE49-F238E27FC236}">
                <a16:creationId xmlns:a16="http://schemas.microsoft.com/office/drawing/2014/main" id="{63F99336-138F-DF9F-037F-77B010BC09D7}"/>
              </a:ext>
            </a:extLst>
          </p:cNvPr>
          <p:cNvPicPr>
            <a:picLocks noChangeAspect="1"/>
          </p:cNvPicPr>
          <p:nvPr/>
        </p:nvPicPr>
        <p:blipFill>
          <a:blip r:embed="rId2"/>
          <a:stretch>
            <a:fillRect/>
          </a:stretch>
        </p:blipFill>
        <p:spPr>
          <a:xfrm>
            <a:off x="3067824" y="1634798"/>
            <a:ext cx="6821576" cy="4869294"/>
          </a:xfrm>
          <a:prstGeom prst="rect">
            <a:avLst/>
          </a:prstGeom>
        </p:spPr>
      </p:pic>
    </p:spTree>
    <p:extLst>
      <p:ext uri="{BB962C8B-B14F-4D97-AF65-F5344CB8AC3E}">
        <p14:creationId xmlns:p14="http://schemas.microsoft.com/office/powerpoint/2010/main" val="912381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21D84AD-8604-4343-A948-80F0D3C126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B34A4D-C299-8B92-D799-418136D3E632}"/>
              </a:ext>
            </a:extLst>
          </p:cNvPr>
          <p:cNvSpPr>
            <a:spLocks noGrp="1"/>
          </p:cNvSpPr>
          <p:nvPr>
            <p:ph type="title"/>
          </p:nvPr>
        </p:nvSpPr>
        <p:spPr>
          <a:xfrm>
            <a:off x="649224" y="645106"/>
            <a:ext cx="3650279" cy="1259894"/>
          </a:xfrm>
        </p:spPr>
        <p:txBody>
          <a:bodyPr>
            <a:normAutofit/>
          </a:bodyPr>
          <a:lstStyle/>
          <a:p>
            <a:r>
              <a:rPr lang="en-US" dirty="0"/>
              <a:t>Sending: </a:t>
            </a:r>
            <a:br>
              <a:rPr lang="en-US" dirty="0"/>
            </a:br>
            <a:r>
              <a:rPr lang="en-US" dirty="0"/>
              <a:t>Key vs Paddles</a:t>
            </a:r>
          </a:p>
        </p:txBody>
      </p:sp>
      <p:sp>
        <p:nvSpPr>
          <p:cNvPr id="11" name="Rectangle 10">
            <a:extLst>
              <a:ext uri="{FF2B5EF4-FFF2-40B4-BE49-F238E27FC236}">
                <a16:creationId xmlns:a16="http://schemas.microsoft.com/office/drawing/2014/main" id="{1D085E8B-B8F4-4CA6-A58B-955E308A0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8124F1F4-3EC5-05DE-E2CB-55AF89C7ADAF}"/>
              </a:ext>
            </a:extLst>
          </p:cNvPr>
          <p:cNvSpPr>
            <a:spLocks noGrp="1"/>
          </p:cNvSpPr>
          <p:nvPr>
            <p:ph idx="1"/>
          </p:nvPr>
        </p:nvSpPr>
        <p:spPr>
          <a:xfrm>
            <a:off x="649225" y="2133600"/>
            <a:ext cx="5861744" cy="3759253"/>
          </a:xfrm>
        </p:spPr>
        <p:txBody>
          <a:bodyPr>
            <a:normAutofit/>
          </a:bodyPr>
          <a:lstStyle/>
          <a:p>
            <a:pPr>
              <a:lnSpc>
                <a:spcPct val="90000"/>
              </a:lnSpc>
            </a:pPr>
            <a:r>
              <a:rPr lang="en-US" dirty="0"/>
              <a:t>Be comfortable with copying code before you start to practice sending.</a:t>
            </a:r>
          </a:p>
          <a:p>
            <a:pPr>
              <a:lnSpc>
                <a:spcPct val="90000"/>
              </a:lnSpc>
            </a:pPr>
            <a:r>
              <a:rPr lang="en-US" dirty="0"/>
              <a:t>When one uses a straight key, one must use precise timing since the code is produced by physical manipulation. A paddle is different from a straight key since the difference in timing between the “</a:t>
            </a:r>
            <a:r>
              <a:rPr lang="en-US" dirty="0" err="1"/>
              <a:t>dits</a:t>
            </a:r>
            <a:r>
              <a:rPr lang="en-US" dirty="0"/>
              <a:t>” and the “dahs” is built into the unit.</a:t>
            </a:r>
          </a:p>
          <a:p>
            <a:pPr>
              <a:lnSpc>
                <a:spcPct val="90000"/>
              </a:lnSpc>
            </a:pPr>
            <a:r>
              <a:rPr lang="en-US" dirty="0"/>
              <a:t>Learn sending with a straight key to ingrain these timings.</a:t>
            </a:r>
          </a:p>
        </p:txBody>
      </p:sp>
      <p:pic>
        <p:nvPicPr>
          <p:cNvPr id="4" name="Picture 3">
            <a:extLst>
              <a:ext uri="{FF2B5EF4-FFF2-40B4-BE49-F238E27FC236}">
                <a16:creationId xmlns:a16="http://schemas.microsoft.com/office/drawing/2014/main" id="{6D3E64A1-3DF8-1FB7-B559-140771E1A893}"/>
              </a:ext>
            </a:extLst>
          </p:cNvPr>
          <p:cNvPicPr>
            <a:picLocks noChangeAspect="1"/>
          </p:cNvPicPr>
          <p:nvPr/>
        </p:nvPicPr>
        <p:blipFill>
          <a:blip r:embed="rId3"/>
          <a:srcRect l="15713" r="13465" b="1"/>
          <a:stretch/>
        </p:blipFill>
        <p:spPr>
          <a:xfrm>
            <a:off x="6834767" y="640081"/>
            <a:ext cx="4738353" cy="3579380"/>
          </a:xfrm>
          <a:prstGeom prst="rect">
            <a:avLst/>
          </a:prstGeom>
        </p:spPr>
      </p:pic>
      <p:sp>
        <p:nvSpPr>
          <p:cNvPr id="13" name="Freeform 11">
            <a:extLst>
              <a:ext uri="{FF2B5EF4-FFF2-40B4-BE49-F238E27FC236}">
                <a16:creationId xmlns:a16="http://schemas.microsoft.com/office/drawing/2014/main" id="{CC2EFF45-08D9-428D-9095-04102023B1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3402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58A9F1-1974-EEE8-CEE3-C4D8FB57E44B}"/>
              </a:ext>
            </a:extLst>
          </p:cNvPr>
          <p:cNvSpPr>
            <a:spLocks noGrp="1"/>
          </p:cNvSpPr>
          <p:nvPr>
            <p:ph idx="1"/>
          </p:nvPr>
        </p:nvSpPr>
        <p:spPr>
          <a:xfrm>
            <a:off x="3033281" y="640080"/>
            <a:ext cx="8095770" cy="5252773"/>
          </a:xfrm>
          <a:solidFill>
            <a:schemeClr val="bg2"/>
          </a:solidFill>
        </p:spPr>
        <p:txBody>
          <a:bodyPr>
            <a:normAutofit lnSpcReduction="10000"/>
          </a:bodyPr>
          <a:lstStyle/>
          <a:p>
            <a:pPr marL="308610" indent="-308610" defTabSz="411480">
              <a:spcBef>
                <a:spcPts val="900"/>
              </a:spcBef>
            </a:pPr>
            <a:r>
              <a:rPr lang="en-US" sz="2160" kern="1200" dirty="0">
                <a:solidFill>
                  <a:schemeClr val="tx1">
                    <a:lumMod val="75000"/>
                    <a:lumOff val="25000"/>
                  </a:schemeClr>
                </a:solidFill>
                <a:latin typeface="+mn-lt"/>
                <a:ea typeface="+mn-ea"/>
                <a:cs typeface="+mn-cs"/>
              </a:rPr>
              <a:t>Web Apps</a:t>
            </a:r>
          </a:p>
          <a:p>
            <a:pPr marL="668655" lvl="1" indent="-257175" defTabSz="411480">
              <a:spcBef>
                <a:spcPts val="900"/>
              </a:spcBef>
            </a:pPr>
            <a:r>
              <a:rPr lang="en-US" sz="1620" kern="1200" dirty="0" err="1">
                <a:solidFill>
                  <a:schemeClr val="tx1">
                    <a:lumMod val="75000"/>
                    <a:lumOff val="25000"/>
                  </a:schemeClr>
                </a:solidFill>
                <a:latin typeface="+mn-lt"/>
                <a:ea typeface="+mn-ea"/>
                <a:cs typeface="+mn-cs"/>
              </a:rPr>
              <a:t>lcwo.net</a:t>
            </a:r>
            <a:endParaRPr lang="en-US" sz="1620" kern="1200" dirty="0">
              <a:solidFill>
                <a:schemeClr val="tx1">
                  <a:lumMod val="75000"/>
                  <a:lumOff val="25000"/>
                </a:schemeClr>
              </a:solidFill>
              <a:latin typeface="+mn-lt"/>
              <a:ea typeface="+mn-ea"/>
              <a:cs typeface="+mn-cs"/>
            </a:endParaRPr>
          </a:p>
          <a:p>
            <a:pPr marL="668655" lvl="1" indent="-257175" defTabSz="411480">
              <a:spcBef>
                <a:spcPts val="900"/>
              </a:spcBef>
            </a:pPr>
            <a:r>
              <a:rPr lang="en-US" sz="1620" kern="1200" dirty="0" err="1">
                <a:solidFill>
                  <a:schemeClr val="tx1">
                    <a:lumMod val="75000"/>
                    <a:lumOff val="25000"/>
                  </a:schemeClr>
                </a:solidFill>
                <a:latin typeface="+mn-lt"/>
                <a:ea typeface="+mn-ea"/>
                <a:cs typeface="+mn-cs"/>
              </a:rPr>
              <a:t>longislandcwclub.org</a:t>
            </a:r>
            <a:endParaRPr lang="en-US" sz="1620" kern="1200" dirty="0">
              <a:solidFill>
                <a:schemeClr val="tx1">
                  <a:lumMod val="75000"/>
                  <a:lumOff val="25000"/>
                </a:schemeClr>
              </a:solidFill>
              <a:latin typeface="+mn-lt"/>
              <a:ea typeface="+mn-ea"/>
              <a:cs typeface="+mn-cs"/>
            </a:endParaRPr>
          </a:p>
          <a:p>
            <a:pPr marL="668655" lvl="1" indent="-257175" defTabSz="411480">
              <a:spcBef>
                <a:spcPts val="900"/>
              </a:spcBef>
            </a:pPr>
            <a:r>
              <a:rPr lang="en-US" sz="1620" kern="1200" dirty="0" err="1">
                <a:solidFill>
                  <a:schemeClr val="tx1">
                    <a:lumMod val="75000"/>
                    <a:lumOff val="25000"/>
                  </a:schemeClr>
                </a:solidFill>
                <a:latin typeface="+mn-lt"/>
                <a:ea typeface="+mn-ea"/>
                <a:cs typeface="+mn-cs"/>
              </a:rPr>
              <a:t>morsecode.ninja</a:t>
            </a:r>
            <a:endParaRPr lang="en-US" sz="1620" kern="1200" dirty="0">
              <a:solidFill>
                <a:schemeClr val="tx1">
                  <a:lumMod val="75000"/>
                  <a:lumOff val="25000"/>
                </a:schemeClr>
              </a:solidFill>
              <a:latin typeface="+mn-lt"/>
              <a:ea typeface="+mn-ea"/>
              <a:cs typeface="+mn-cs"/>
            </a:endParaRPr>
          </a:p>
          <a:p>
            <a:pPr marL="668655" lvl="1" indent="-257175" defTabSz="411480">
              <a:spcBef>
                <a:spcPts val="900"/>
              </a:spcBef>
            </a:pPr>
            <a:r>
              <a:rPr lang="en-US" sz="1620" kern="1200" dirty="0" err="1">
                <a:solidFill>
                  <a:schemeClr val="tx1">
                    <a:lumMod val="75000"/>
                    <a:lumOff val="25000"/>
                  </a:schemeClr>
                </a:solidFill>
                <a:latin typeface="+mn-lt"/>
                <a:ea typeface="+mn-ea"/>
                <a:cs typeface="+mn-cs"/>
              </a:rPr>
              <a:t>morsecode.world</a:t>
            </a:r>
            <a:endParaRPr lang="en-US" sz="1620" kern="1200" dirty="0">
              <a:solidFill>
                <a:schemeClr val="tx1">
                  <a:lumMod val="75000"/>
                  <a:lumOff val="25000"/>
                </a:schemeClr>
              </a:solidFill>
              <a:latin typeface="+mn-lt"/>
              <a:ea typeface="+mn-ea"/>
              <a:cs typeface="+mn-cs"/>
            </a:endParaRPr>
          </a:p>
          <a:p>
            <a:pPr marL="668655" lvl="1" indent="-257175" defTabSz="411480">
              <a:spcBef>
                <a:spcPts val="900"/>
              </a:spcBef>
            </a:pPr>
            <a:r>
              <a:rPr lang="en-US" sz="1620" dirty="0" err="1"/>
              <a:t>learnmorsecode.org</a:t>
            </a:r>
            <a:endParaRPr lang="en-US" sz="1620" kern="1200" dirty="0">
              <a:solidFill>
                <a:schemeClr val="tx1">
                  <a:lumMod val="75000"/>
                  <a:lumOff val="25000"/>
                </a:schemeClr>
              </a:solidFill>
              <a:latin typeface="+mn-lt"/>
              <a:ea typeface="+mn-ea"/>
              <a:cs typeface="+mn-cs"/>
            </a:endParaRPr>
          </a:p>
          <a:p>
            <a:pPr marL="308610" indent="-308610" defTabSz="411480">
              <a:spcBef>
                <a:spcPts val="900"/>
              </a:spcBef>
            </a:pPr>
            <a:r>
              <a:rPr lang="en-US" sz="2160" kern="1200" dirty="0">
                <a:solidFill>
                  <a:schemeClr val="tx1">
                    <a:lumMod val="75000"/>
                    <a:lumOff val="25000"/>
                  </a:schemeClr>
                </a:solidFill>
                <a:latin typeface="+mn-lt"/>
                <a:ea typeface="+mn-ea"/>
                <a:cs typeface="+mn-cs"/>
              </a:rPr>
              <a:t>Mobile Apps</a:t>
            </a:r>
          </a:p>
          <a:p>
            <a:pPr marL="668655" lvl="1" indent="-257175" defTabSz="411480">
              <a:spcBef>
                <a:spcPts val="900"/>
              </a:spcBef>
            </a:pPr>
            <a:r>
              <a:rPr lang="en-US" sz="1620" kern="1200" dirty="0">
                <a:solidFill>
                  <a:schemeClr val="tx1">
                    <a:lumMod val="75000"/>
                    <a:lumOff val="25000"/>
                  </a:schemeClr>
                </a:solidFill>
                <a:latin typeface="+mn-lt"/>
                <a:ea typeface="+mn-ea"/>
                <a:cs typeface="+mn-cs"/>
              </a:rPr>
              <a:t>Morse Maven</a:t>
            </a:r>
          </a:p>
          <a:p>
            <a:pPr marL="668655" lvl="1" indent="-257175" defTabSz="411480">
              <a:spcBef>
                <a:spcPts val="900"/>
              </a:spcBef>
            </a:pPr>
            <a:r>
              <a:rPr lang="en-US" sz="1620" kern="1200" dirty="0">
                <a:solidFill>
                  <a:schemeClr val="tx1">
                    <a:lumMod val="75000"/>
                    <a:lumOff val="25000"/>
                  </a:schemeClr>
                </a:solidFill>
                <a:latin typeface="+mn-lt"/>
                <a:ea typeface="+mn-ea"/>
                <a:cs typeface="+mn-cs"/>
              </a:rPr>
              <a:t>Ham Morse</a:t>
            </a:r>
          </a:p>
          <a:p>
            <a:pPr marL="668655" lvl="1" indent="-257175" defTabSz="411480">
              <a:spcBef>
                <a:spcPts val="900"/>
              </a:spcBef>
            </a:pPr>
            <a:r>
              <a:rPr lang="en-US" sz="1620" kern="1200" dirty="0">
                <a:solidFill>
                  <a:schemeClr val="tx1">
                    <a:lumMod val="75000"/>
                    <a:lumOff val="25000"/>
                  </a:schemeClr>
                </a:solidFill>
                <a:latin typeface="+mn-lt"/>
                <a:ea typeface="+mn-ea"/>
                <a:cs typeface="+mn-cs"/>
              </a:rPr>
              <a:t>Morse Toad</a:t>
            </a:r>
          </a:p>
          <a:p>
            <a:pPr marL="668655" lvl="1" indent="-257175" defTabSz="411480">
              <a:spcBef>
                <a:spcPts val="900"/>
              </a:spcBef>
            </a:pPr>
            <a:r>
              <a:rPr lang="en-US" sz="1620" kern="1200" dirty="0">
                <a:solidFill>
                  <a:schemeClr val="tx1">
                    <a:lumMod val="75000"/>
                    <a:lumOff val="25000"/>
                  </a:schemeClr>
                </a:solidFill>
                <a:latin typeface="+mn-lt"/>
                <a:ea typeface="+mn-ea"/>
                <a:cs typeface="+mn-cs"/>
              </a:rPr>
              <a:t>Morse Machine</a:t>
            </a:r>
          </a:p>
          <a:p>
            <a:pPr marL="668655" lvl="1" indent="-257175" defTabSz="411480">
              <a:spcBef>
                <a:spcPts val="900"/>
              </a:spcBef>
            </a:pPr>
            <a:r>
              <a:rPr lang="en-US" sz="1620" kern="1200" dirty="0">
                <a:solidFill>
                  <a:schemeClr val="tx1">
                    <a:lumMod val="75000"/>
                    <a:lumOff val="25000"/>
                  </a:schemeClr>
                </a:solidFill>
                <a:latin typeface="+mn-lt"/>
                <a:ea typeface="+mn-ea"/>
                <a:cs typeface="+mn-cs"/>
              </a:rPr>
              <a:t>Morse Mentor Pro</a:t>
            </a:r>
          </a:p>
          <a:p>
            <a:pPr marL="668655" lvl="1" indent="-257175" defTabSz="411480">
              <a:spcBef>
                <a:spcPts val="900"/>
              </a:spcBef>
            </a:pPr>
            <a:r>
              <a:rPr lang="en-US" sz="1600" kern="1200" dirty="0">
                <a:solidFill>
                  <a:schemeClr val="tx1">
                    <a:lumMod val="75000"/>
                    <a:lumOff val="25000"/>
                  </a:schemeClr>
                </a:solidFill>
                <a:latin typeface="+mn-lt"/>
                <a:ea typeface="+mn-ea"/>
                <a:cs typeface="+mn-cs"/>
              </a:rPr>
              <a:t>Morse Mania</a:t>
            </a:r>
            <a:endParaRPr lang="en-US" sz="1620" kern="1200" dirty="0">
              <a:solidFill>
                <a:schemeClr val="tx1">
                  <a:lumMod val="75000"/>
                  <a:lumOff val="25000"/>
                </a:schemeClr>
              </a:solidFill>
              <a:latin typeface="+mn-lt"/>
              <a:ea typeface="+mn-ea"/>
              <a:cs typeface="+mn-cs"/>
            </a:endParaRPr>
          </a:p>
          <a:p>
            <a:pPr marL="308610" indent="-308610" defTabSz="411480">
              <a:spcBef>
                <a:spcPts val="900"/>
              </a:spcBef>
            </a:pPr>
            <a:r>
              <a:rPr lang="en-US" sz="2160" kern="1200" dirty="0">
                <a:solidFill>
                  <a:schemeClr val="tx1">
                    <a:lumMod val="75000"/>
                    <a:lumOff val="25000"/>
                  </a:schemeClr>
                </a:solidFill>
                <a:latin typeface="+mn-lt"/>
                <a:ea typeface="+mn-ea"/>
                <a:cs typeface="+mn-cs"/>
              </a:rPr>
              <a:t>Desktop Apps</a:t>
            </a:r>
          </a:p>
          <a:p>
            <a:pPr marL="668655" lvl="1" indent="-257175" defTabSz="411480">
              <a:spcBef>
                <a:spcPts val="900"/>
              </a:spcBef>
            </a:pPr>
            <a:r>
              <a:rPr lang="en-US" sz="1620" kern="1200" dirty="0">
                <a:solidFill>
                  <a:schemeClr val="tx1">
                    <a:lumMod val="75000"/>
                    <a:lumOff val="25000"/>
                  </a:schemeClr>
                </a:solidFill>
                <a:latin typeface="+mn-lt"/>
                <a:ea typeface="+mn-ea"/>
                <a:cs typeface="+mn-cs"/>
              </a:rPr>
              <a:t>CW Trainer by G4FON</a:t>
            </a:r>
          </a:p>
          <a:p>
            <a:pPr marL="411480" lvl="1" indent="0" defTabSz="411480">
              <a:spcBef>
                <a:spcPts val="900"/>
              </a:spcBef>
              <a:buNone/>
            </a:pPr>
            <a:endParaRPr lang="en-US" dirty="0"/>
          </a:p>
        </p:txBody>
      </p:sp>
      <p:sp>
        <p:nvSpPr>
          <p:cNvPr id="6" name="TextBox 5">
            <a:extLst>
              <a:ext uri="{FF2B5EF4-FFF2-40B4-BE49-F238E27FC236}">
                <a16:creationId xmlns:a16="http://schemas.microsoft.com/office/drawing/2014/main" id="{29C348C2-E018-0FD6-B105-A5763F9DFF42}"/>
              </a:ext>
            </a:extLst>
          </p:cNvPr>
          <p:cNvSpPr txBox="1"/>
          <p:nvPr/>
        </p:nvSpPr>
        <p:spPr>
          <a:xfrm>
            <a:off x="7081166" y="750780"/>
            <a:ext cx="3268417" cy="2566857"/>
          </a:xfrm>
          <a:prstGeom prst="rect">
            <a:avLst/>
          </a:prstGeom>
          <a:solidFill>
            <a:schemeClr val="accent1"/>
          </a:solidFill>
          <a:ln>
            <a:solidFill>
              <a:schemeClr val="tx1"/>
            </a:solidFill>
          </a:ln>
        </p:spPr>
        <p:txBody>
          <a:bodyPr wrap="square" rtlCol="0">
            <a:spAutoFit/>
          </a:bodyPr>
          <a:lstStyle/>
          <a:p>
            <a:pPr defTabSz="411480">
              <a:spcAft>
                <a:spcPts val="600"/>
              </a:spcAft>
            </a:pPr>
            <a:r>
              <a:rPr lang="en-US" sz="1620" kern="1200" dirty="0">
                <a:solidFill>
                  <a:schemeClr val="tx1"/>
                </a:solidFill>
                <a:latin typeface="+mn-lt"/>
                <a:ea typeface="+mn-ea"/>
                <a:cs typeface="+mn-cs"/>
              </a:rPr>
              <a:t>Some apps will send real QSOs, current headlines, and let you upload your own content. </a:t>
            </a:r>
          </a:p>
          <a:p>
            <a:pPr defTabSz="411480">
              <a:spcAft>
                <a:spcPts val="600"/>
              </a:spcAft>
            </a:pPr>
            <a:endParaRPr lang="en-US" sz="1620" kern="1200" dirty="0">
              <a:solidFill>
                <a:schemeClr val="tx1"/>
              </a:solidFill>
              <a:latin typeface="+mn-lt"/>
              <a:ea typeface="+mn-ea"/>
              <a:cs typeface="+mn-cs"/>
            </a:endParaRPr>
          </a:p>
          <a:p>
            <a:pPr defTabSz="411480">
              <a:spcAft>
                <a:spcPts val="600"/>
              </a:spcAft>
            </a:pPr>
            <a:r>
              <a:rPr lang="en-US" sz="1620" kern="1200" dirty="0">
                <a:solidFill>
                  <a:schemeClr val="tx1"/>
                </a:solidFill>
                <a:latin typeface="+mn-lt"/>
                <a:ea typeface="+mn-ea"/>
                <a:cs typeface="+mn-cs"/>
              </a:rPr>
              <a:t>They can also simulate real listening conditions such as band noise and signal fade.</a:t>
            </a:r>
          </a:p>
          <a:p>
            <a:pPr defTabSz="411480">
              <a:spcAft>
                <a:spcPts val="600"/>
              </a:spcAft>
            </a:pPr>
            <a:endParaRPr lang="en-US" sz="1620" kern="1200" dirty="0">
              <a:solidFill>
                <a:schemeClr val="tx1"/>
              </a:solidFill>
              <a:latin typeface="+mn-lt"/>
              <a:ea typeface="+mn-ea"/>
              <a:cs typeface="+mn-cs"/>
            </a:endParaRPr>
          </a:p>
        </p:txBody>
      </p:sp>
      <p:sp>
        <p:nvSpPr>
          <p:cNvPr id="5" name="Title 1">
            <a:extLst>
              <a:ext uri="{FF2B5EF4-FFF2-40B4-BE49-F238E27FC236}">
                <a16:creationId xmlns:a16="http://schemas.microsoft.com/office/drawing/2014/main" id="{B0ADB011-5191-5618-C9CA-A8FBEE769988}"/>
              </a:ext>
            </a:extLst>
          </p:cNvPr>
          <p:cNvSpPr>
            <a:spLocks noGrp="1"/>
          </p:cNvSpPr>
          <p:nvPr>
            <p:ph type="title"/>
          </p:nvPr>
        </p:nvSpPr>
        <p:spPr>
          <a:xfrm>
            <a:off x="619538" y="1537252"/>
            <a:ext cx="1991140" cy="993914"/>
          </a:xfrm>
        </p:spPr>
        <p:txBody>
          <a:bodyPr>
            <a:normAutofit/>
          </a:bodyPr>
          <a:lstStyle/>
          <a:p>
            <a:r>
              <a:rPr lang="en-US" sz="5200" dirty="0"/>
              <a:t>Apps</a:t>
            </a:r>
          </a:p>
        </p:txBody>
      </p:sp>
      <p:sp>
        <p:nvSpPr>
          <p:cNvPr id="4" name="TextBox 3">
            <a:extLst>
              <a:ext uri="{FF2B5EF4-FFF2-40B4-BE49-F238E27FC236}">
                <a16:creationId xmlns:a16="http://schemas.microsoft.com/office/drawing/2014/main" id="{15AC42E4-F128-BE88-E6D6-14DAAD973ECE}"/>
              </a:ext>
            </a:extLst>
          </p:cNvPr>
          <p:cNvSpPr txBox="1"/>
          <p:nvPr/>
        </p:nvSpPr>
        <p:spPr>
          <a:xfrm rot="854290">
            <a:off x="7103636" y="4309780"/>
            <a:ext cx="3268417" cy="590931"/>
          </a:xfrm>
          <a:prstGeom prst="rect">
            <a:avLst/>
          </a:prstGeom>
          <a:solidFill>
            <a:schemeClr val="accent6">
              <a:lumMod val="40000"/>
              <a:lumOff val="60000"/>
            </a:schemeClr>
          </a:solidFill>
          <a:ln>
            <a:solidFill>
              <a:srgbClr val="7A0000"/>
            </a:solidFill>
          </a:ln>
          <a:effectLst>
            <a:glow rad="101600">
              <a:schemeClr val="accent2">
                <a:satMod val="175000"/>
                <a:alpha val="40000"/>
              </a:schemeClr>
            </a:glow>
          </a:effectLst>
        </p:spPr>
        <p:txBody>
          <a:bodyPr wrap="square" rtlCol="0">
            <a:spAutoFit/>
          </a:bodyPr>
          <a:lstStyle/>
          <a:p>
            <a:pPr algn="ctr" defTabSz="411480">
              <a:spcAft>
                <a:spcPts val="600"/>
              </a:spcAft>
            </a:pPr>
            <a:r>
              <a:rPr lang="en-US" sz="1620" kern="1200" dirty="0">
                <a:solidFill>
                  <a:srgbClr val="FF0000"/>
                </a:solidFill>
                <a:latin typeface="+mn-lt"/>
                <a:ea typeface="+mn-ea"/>
                <a:cs typeface="+mn-cs"/>
              </a:rPr>
              <a:t>Warning about keyboard usage </a:t>
            </a:r>
            <a:br>
              <a:rPr lang="en-US" sz="1620" kern="1200" dirty="0">
                <a:solidFill>
                  <a:srgbClr val="FF0000"/>
                </a:solidFill>
                <a:latin typeface="+mn-lt"/>
                <a:ea typeface="+mn-ea"/>
                <a:cs typeface="+mn-cs"/>
              </a:rPr>
            </a:br>
            <a:r>
              <a:rPr lang="en-US" sz="1620" kern="1200" dirty="0">
                <a:solidFill>
                  <a:srgbClr val="FF0000"/>
                </a:solidFill>
                <a:latin typeface="+mn-lt"/>
                <a:ea typeface="+mn-ea"/>
                <a:cs typeface="+mn-cs"/>
              </a:rPr>
              <a:t>with some apps</a:t>
            </a:r>
          </a:p>
        </p:txBody>
      </p:sp>
    </p:spTree>
    <p:extLst>
      <p:ext uri="{BB962C8B-B14F-4D97-AF65-F5344CB8AC3E}">
        <p14:creationId xmlns:p14="http://schemas.microsoft.com/office/powerpoint/2010/main" val="1750092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CDA14-B8FD-671A-4B62-5ABD98E7013B}"/>
              </a:ext>
            </a:extLst>
          </p:cNvPr>
          <p:cNvSpPr>
            <a:spLocks noGrp="1"/>
          </p:cNvSpPr>
          <p:nvPr>
            <p:ph type="title"/>
          </p:nvPr>
        </p:nvSpPr>
        <p:spPr>
          <a:xfrm>
            <a:off x="619538" y="1537251"/>
            <a:ext cx="3374136" cy="3684605"/>
          </a:xfrm>
        </p:spPr>
        <p:txBody>
          <a:bodyPr>
            <a:normAutofit/>
          </a:bodyPr>
          <a:lstStyle/>
          <a:p>
            <a:r>
              <a:rPr lang="en-US" sz="5200" dirty="0"/>
              <a:t>Take</a:t>
            </a:r>
            <a:br>
              <a:rPr lang="en-US" sz="5200" dirty="0"/>
            </a:br>
            <a:r>
              <a:rPr lang="en-US" sz="5200" dirty="0"/>
              <a:t>Away</a:t>
            </a:r>
            <a:br>
              <a:rPr lang="en-US" sz="5200" dirty="0"/>
            </a:br>
            <a:r>
              <a:rPr lang="en-US" sz="5200" dirty="0"/>
              <a:t>Tips</a:t>
            </a:r>
          </a:p>
        </p:txBody>
      </p:sp>
      <p:graphicFrame>
        <p:nvGraphicFramePr>
          <p:cNvPr id="17" name="Content Placeholder 2">
            <a:extLst>
              <a:ext uri="{FF2B5EF4-FFF2-40B4-BE49-F238E27FC236}">
                <a16:creationId xmlns:a16="http://schemas.microsoft.com/office/drawing/2014/main" id="{012E3D02-1E67-AA72-0081-EE3290E88FFE}"/>
              </a:ext>
            </a:extLst>
          </p:cNvPr>
          <p:cNvGraphicFramePr>
            <a:graphicFrameLocks noGrp="1"/>
          </p:cNvGraphicFramePr>
          <p:nvPr>
            <p:ph idx="1"/>
            <p:extLst>
              <p:ext uri="{D42A27DB-BD31-4B8C-83A1-F6EECF244321}">
                <p14:modId xmlns:p14="http://schemas.microsoft.com/office/powerpoint/2010/main" val="2961091935"/>
              </p:ext>
            </p:extLst>
          </p:nvPr>
        </p:nvGraphicFramePr>
        <p:xfrm>
          <a:off x="2551043" y="620392"/>
          <a:ext cx="8805805"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11855D4C-09A7-5395-CFFB-2F4878E33913}"/>
              </a:ext>
            </a:extLst>
          </p:cNvPr>
          <p:cNvSpPr txBox="1"/>
          <p:nvPr/>
        </p:nvSpPr>
        <p:spPr>
          <a:xfrm>
            <a:off x="6096000" y="6237608"/>
            <a:ext cx="3042249" cy="369332"/>
          </a:xfrm>
          <a:prstGeom prst="rect">
            <a:avLst/>
          </a:prstGeom>
          <a:noFill/>
        </p:spPr>
        <p:txBody>
          <a:bodyPr wrap="square" rtlCol="0">
            <a:spAutoFit/>
          </a:bodyPr>
          <a:lstStyle/>
          <a:p>
            <a:r>
              <a:rPr lang="en-US" dirty="0"/>
              <a:t>Questions?</a:t>
            </a:r>
          </a:p>
        </p:txBody>
      </p:sp>
    </p:spTree>
    <p:extLst>
      <p:ext uri="{BB962C8B-B14F-4D97-AF65-F5344CB8AC3E}">
        <p14:creationId xmlns:p14="http://schemas.microsoft.com/office/powerpoint/2010/main" val="2241889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71A55-4051-9176-56CF-76979089DCA3}"/>
              </a:ext>
            </a:extLst>
          </p:cNvPr>
          <p:cNvSpPr>
            <a:spLocks noGrp="1"/>
          </p:cNvSpPr>
          <p:nvPr>
            <p:ph type="title"/>
          </p:nvPr>
        </p:nvSpPr>
        <p:spPr>
          <a:xfrm>
            <a:off x="2019301" y="624110"/>
            <a:ext cx="3810000" cy="1280890"/>
          </a:xfrm>
        </p:spPr>
        <p:txBody>
          <a:bodyPr>
            <a:normAutofit/>
          </a:bodyPr>
          <a:lstStyle/>
          <a:p>
            <a:r>
              <a:rPr lang="en-US"/>
              <a:t>Hello</a:t>
            </a:r>
          </a:p>
        </p:txBody>
      </p:sp>
      <p:sp>
        <p:nvSpPr>
          <p:cNvPr id="3" name="Content Placeholder 2">
            <a:extLst>
              <a:ext uri="{FF2B5EF4-FFF2-40B4-BE49-F238E27FC236}">
                <a16:creationId xmlns:a16="http://schemas.microsoft.com/office/drawing/2014/main" id="{7B5349B1-FDD0-A039-06F2-06773B42AC30}"/>
              </a:ext>
            </a:extLst>
          </p:cNvPr>
          <p:cNvSpPr>
            <a:spLocks noGrp="1"/>
          </p:cNvSpPr>
          <p:nvPr>
            <p:ph idx="1"/>
          </p:nvPr>
        </p:nvSpPr>
        <p:spPr>
          <a:xfrm>
            <a:off x="2019302" y="2133600"/>
            <a:ext cx="3810000" cy="3777622"/>
          </a:xfrm>
        </p:spPr>
        <p:txBody>
          <a:bodyPr>
            <a:normAutofit/>
          </a:bodyPr>
          <a:lstStyle/>
          <a:p>
            <a:r>
              <a:rPr lang="en-US" dirty="0"/>
              <a:t>Keith Ford</a:t>
            </a:r>
            <a:br>
              <a:rPr lang="en-US" dirty="0"/>
            </a:br>
            <a:endParaRPr lang="en-US" dirty="0"/>
          </a:p>
          <a:p>
            <a:r>
              <a:rPr lang="en-US" dirty="0"/>
              <a:t>K4KEF@keithford.com</a:t>
            </a:r>
          </a:p>
        </p:txBody>
      </p:sp>
      <p:pic>
        <p:nvPicPr>
          <p:cNvPr id="5" name="Picture 4" descr="A group of people posing for a photo&#10;&#10;Description automatically generated">
            <a:extLst>
              <a:ext uri="{FF2B5EF4-FFF2-40B4-BE49-F238E27FC236}">
                <a16:creationId xmlns:a16="http://schemas.microsoft.com/office/drawing/2014/main" id="{6E503B76-A54B-BE7B-1157-EE7FE5656D71}"/>
              </a:ext>
            </a:extLst>
          </p:cNvPr>
          <p:cNvPicPr>
            <a:picLocks noChangeAspect="1"/>
          </p:cNvPicPr>
          <p:nvPr/>
        </p:nvPicPr>
        <p:blipFill>
          <a:blip r:embed="rId3"/>
          <a:srcRect l="12963" r="9121" b="-3"/>
          <a:stretch/>
        </p:blipFill>
        <p:spPr>
          <a:xfrm>
            <a:off x="6091916" y="645106"/>
            <a:ext cx="5451627" cy="5247747"/>
          </a:xfrm>
          <a:prstGeom prst="rect">
            <a:avLst/>
          </a:prstGeom>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9800806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87FD-D323-D329-785E-B9AE47D9F5FE}"/>
              </a:ext>
            </a:extLst>
          </p:cNvPr>
          <p:cNvSpPr>
            <a:spLocks noGrp="1"/>
          </p:cNvSpPr>
          <p:nvPr>
            <p:ph type="ctrTitle"/>
          </p:nvPr>
        </p:nvSpPr>
        <p:spPr>
          <a:xfrm>
            <a:off x="1524000" y="605328"/>
            <a:ext cx="9144000" cy="1428571"/>
          </a:xfrm>
        </p:spPr>
        <p:txBody>
          <a:bodyPr>
            <a:normAutofit/>
          </a:bodyPr>
          <a:lstStyle/>
          <a:p>
            <a:r>
              <a:rPr lang="en-US" sz="3600" dirty="0"/>
              <a:t>Scott Wooten-KW4NJA</a:t>
            </a:r>
            <a:br>
              <a:rPr lang="en-US" sz="2800" dirty="0"/>
            </a:br>
            <a:r>
              <a:rPr lang="en-US" sz="2800" dirty="0"/>
              <a:t>Athens, GA </a:t>
            </a:r>
          </a:p>
        </p:txBody>
      </p:sp>
      <p:sp>
        <p:nvSpPr>
          <p:cNvPr id="3" name="Subtitle 2">
            <a:extLst>
              <a:ext uri="{FF2B5EF4-FFF2-40B4-BE49-F238E27FC236}">
                <a16:creationId xmlns:a16="http://schemas.microsoft.com/office/drawing/2014/main" id="{347F69FA-627C-AF75-BCE7-BAED98C49A7A}"/>
              </a:ext>
            </a:extLst>
          </p:cNvPr>
          <p:cNvSpPr>
            <a:spLocks noGrp="1"/>
          </p:cNvSpPr>
          <p:nvPr>
            <p:ph type="subTitle" idx="1"/>
          </p:nvPr>
        </p:nvSpPr>
        <p:spPr>
          <a:xfrm>
            <a:off x="1524000" y="1947671"/>
            <a:ext cx="9144000" cy="4239483"/>
          </a:xfrm>
        </p:spPr>
        <p:txBody>
          <a:bodyPr>
            <a:normAutofit/>
          </a:bodyPr>
          <a:lstStyle/>
          <a:p>
            <a:endParaRPr lang="en-US" dirty="0"/>
          </a:p>
          <a:p>
            <a:pPr marL="342900" indent="-342900" algn="l">
              <a:buFont typeface="Arial" panose="020B0604020202020204" pitchFamily="34" charset="0"/>
              <a:buChar char="•"/>
            </a:pPr>
            <a:r>
              <a:rPr lang="en-US" sz="3600" dirty="0"/>
              <a:t>Licensed in 2021 </a:t>
            </a:r>
          </a:p>
          <a:p>
            <a:pPr marL="342900" indent="-342900" algn="l">
              <a:buFont typeface="Arial" panose="020B0604020202020204" pitchFamily="34" charset="0"/>
              <a:buChar char="•"/>
            </a:pPr>
            <a:r>
              <a:rPr lang="en-US" sz="3600" dirty="0"/>
              <a:t>LICW Member 2022</a:t>
            </a:r>
          </a:p>
          <a:p>
            <a:pPr marL="342900" indent="-342900" algn="l">
              <a:buFont typeface="Arial" panose="020B0604020202020204" pitchFamily="34" charset="0"/>
              <a:buChar char="•"/>
            </a:pPr>
            <a:r>
              <a:rPr lang="en-US" sz="3600" dirty="0"/>
              <a:t>Instructor 2023</a:t>
            </a:r>
          </a:p>
          <a:p>
            <a:pPr marL="342900" indent="-342900" algn="l">
              <a:buFont typeface="Arial" panose="020B0604020202020204" pitchFamily="34" charset="0"/>
              <a:buChar char="•"/>
            </a:pPr>
            <a:r>
              <a:rPr lang="en-US" sz="3600" dirty="0"/>
              <a:t>POTA/Contesting/DX/</a:t>
            </a:r>
            <a:r>
              <a:rPr lang="en-US" sz="3600" dirty="0" err="1"/>
              <a:t>Ragchews</a:t>
            </a:r>
            <a:endParaRPr lang="en-US" sz="3600" dirty="0"/>
          </a:p>
          <a:p>
            <a:pPr marL="342900" indent="-342900" algn="l">
              <a:buFont typeface="Arial" panose="020B0604020202020204" pitchFamily="34" charset="0"/>
              <a:buChar char="•"/>
            </a:pPr>
            <a:r>
              <a:rPr lang="en-US" sz="3600" dirty="0"/>
              <a:t>Member of LICW, SKCC, </a:t>
            </a:r>
            <a:r>
              <a:rPr lang="en-US" sz="3600" dirty="0" err="1"/>
              <a:t>CWOps</a:t>
            </a:r>
            <a:r>
              <a:rPr lang="en-US" sz="3600" dirty="0"/>
              <a:t>, SECC</a:t>
            </a:r>
          </a:p>
        </p:txBody>
      </p:sp>
      <p:pic>
        <p:nvPicPr>
          <p:cNvPr id="5" name="Picture 4" descr="A bald person in a white shirt and tie&#10;&#10;AI-generated content may be incorrect.">
            <a:extLst>
              <a:ext uri="{FF2B5EF4-FFF2-40B4-BE49-F238E27FC236}">
                <a16:creationId xmlns:a16="http://schemas.microsoft.com/office/drawing/2014/main" id="{60A9847F-B30C-60F1-D981-0004D05FEF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2127" y="872171"/>
            <a:ext cx="1428571" cy="1428571"/>
          </a:xfrm>
          <a:prstGeom prst="rect">
            <a:avLst/>
          </a:prstGeom>
        </p:spPr>
      </p:pic>
    </p:spTree>
    <p:extLst>
      <p:ext uri="{BB962C8B-B14F-4D97-AF65-F5344CB8AC3E}">
        <p14:creationId xmlns:p14="http://schemas.microsoft.com/office/powerpoint/2010/main" val="31023713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A1BCA5-9995-5C98-9058-81923E4BC216}"/>
              </a:ext>
            </a:extLst>
          </p:cNvPr>
          <p:cNvSpPr txBox="1"/>
          <p:nvPr/>
        </p:nvSpPr>
        <p:spPr>
          <a:xfrm>
            <a:off x="304800" y="132487"/>
            <a:ext cx="8267700" cy="646331"/>
          </a:xfrm>
          <a:prstGeom prst="rect">
            <a:avLst/>
          </a:prstGeom>
          <a:noFill/>
        </p:spPr>
        <p:txBody>
          <a:bodyPr wrap="square">
            <a:spAutoFit/>
          </a:bodyPr>
          <a:lstStyle/>
          <a:p>
            <a:r>
              <a:rPr lang="en-US" sz="3600" b="1" cap="all" dirty="0"/>
              <a:t>About Our Club…</a:t>
            </a:r>
          </a:p>
        </p:txBody>
      </p:sp>
      <p:sp>
        <p:nvSpPr>
          <p:cNvPr id="6" name="TextBox 5">
            <a:extLst>
              <a:ext uri="{FF2B5EF4-FFF2-40B4-BE49-F238E27FC236}">
                <a16:creationId xmlns:a16="http://schemas.microsoft.com/office/drawing/2014/main" id="{6ADB3AF8-1C70-F056-74F6-7CC48789FA18}"/>
              </a:ext>
            </a:extLst>
          </p:cNvPr>
          <p:cNvSpPr txBox="1"/>
          <p:nvPr/>
        </p:nvSpPr>
        <p:spPr>
          <a:xfrm>
            <a:off x="688181" y="3513160"/>
            <a:ext cx="10284619" cy="523220"/>
          </a:xfrm>
          <a:prstGeom prst="rect">
            <a:avLst/>
          </a:prstGeom>
          <a:noFill/>
        </p:spPr>
        <p:txBody>
          <a:bodyPr wrap="square">
            <a:spAutoFit/>
          </a:bodyPr>
          <a:lstStyle/>
          <a:p>
            <a:pPr>
              <a:spcBef>
                <a:spcPts val="1800"/>
              </a:spcBef>
            </a:pPr>
            <a:r>
              <a:rPr lang="en-US" sz="2800" b="1" dirty="0"/>
              <a:t>More successful than we dreamed</a:t>
            </a:r>
          </a:p>
        </p:txBody>
      </p:sp>
      <p:sp>
        <p:nvSpPr>
          <p:cNvPr id="3" name="TextBox 2">
            <a:extLst>
              <a:ext uri="{FF2B5EF4-FFF2-40B4-BE49-F238E27FC236}">
                <a16:creationId xmlns:a16="http://schemas.microsoft.com/office/drawing/2014/main" id="{80EBC953-F687-6606-E7BD-7E4778F9A124}"/>
              </a:ext>
            </a:extLst>
          </p:cNvPr>
          <p:cNvSpPr txBox="1"/>
          <p:nvPr/>
        </p:nvSpPr>
        <p:spPr>
          <a:xfrm>
            <a:off x="688181" y="1729013"/>
            <a:ext cx="10284619" cy="523220"/>
          </a:xfrm>
          <a:prstGeom prst="rect">
            <a:avLst/>
          </a:prstGeom>
          <a:noFill/>
        </p:spPr>
        <p:txBody>
          <a:bodyPr wrap="square">
            <a:spAutoFit/>
          </a:bodyPr>
          <a:lstStyle/>
          <a:p>
            <a:pPr>
              <a:spcBef>
                <a:spcPts val="1800"/>
              </a:spcBef>
            </a:pPr>
            <a:r>
              <a:rPr lang="en-US" sz="2800" b="1" dirty="0"/>
              <a:t>Founded in 2018</a:t>
            </a:r>
          </a:p>
        </p:txBody>
      </p:sp>
      <p:sp>
        <p:nvSpPr>
          <p:cNvPr id="4" name="TextBox 3">
            <a:extLst>
              <a:ext uri="{FF2B5EF4-FFF2-40B4-BE49-F238E27FC236}">
                <a16:creationId xmlns:a16="http://schemas.microsoft.com/office/drawing/2014/main" id="{C9FEFDC1-87FB-E10A-E777-E4F643582C95}"/>
              </a:ext>
            </a:extLst>
          </p:cNvPr>
          <p:cNvSpPr txBox="1"/>
          <p:nvPr/>
        </p:nvSpPr>
        <p:spPr>
          <a:xfrm>
            <a:off x="688179" y="2190678"/>
            <a:ext cx="6826525" cy="1200329"/>
          </a:xfrm>
          <a:prstGeom prst="rect">
            <a:avLst/>
          </a:prstGeom>
          <a:noFill/>
        </p:spPr>
        <p:txBody>
          <a:bodyPr wrap="square">
            <a:spAutoFit/>
          </a:bodyPr>
          <a:lstStyle/>
          <a:p>
            <a:pPr marL="285750" indent="-285750">
              <a:buFont typeface="Arial" panose="020B0604020202020204" pitchFamily="34" charset="0"/>
              <a:buChar char="•"/>
            </a:pPr>
            <a:r>
              <a:rPr lang="en-US" sz="2400" dirty="0"/>
              <a:t>CW operators needed / Field Day 2017</a:t>
            </a:r>
          </a:p>
          <a:p>
            <a:pPr marL="285750" indent="-285750">
              <a:buFont typeface="Arial" panose="020B0604020202020204" pitchFamily="34" charset="0"/>
              <a:buChar char="•"/>
            </a:pPr>
            <a:r>
              <a:rPr lang="en-US" sz="2400" dirty="0"/>
              <a:t>Give back to the community</a:t>
            </a:r>
          </a:p>
          <a:p>
            <a:pPr marL="285750" indent="-285750">
              <a:buFont typeface="Arial" panose="020B0604020202020204" pitchFamily="34" charset="0"/>
              <a:buChar char="•"/>
            </a:pPr>
            <a:r>
              <a:rPr lang="en-US" sz="2400" dirty="0"/>
              <a:t>Goal:  50 members / Long Island area</a:t>
            </a:r>
          </a:p>
        </p:txBody>
      </p:sp>
      <p:pic>
        <p:nvPicPr>
          <p:cNvPr id="5" name="Graphic 4">
            <a:extLst>
              <a:ext uri="{FF2B5EF4-FFF2-40B4-BE49-F238E27FC236}">
                <a16:creationId xmlns:a16="http://schemas.microsoft.com/office/drawing/2014/main" id="{EEEBF989-4862-183D-3674-FC96DCB881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8388" y="1834948"/>
            <a:ext cx="249794" cy="249794"/>
          </a:xfrm>
          <a:prstGeom prst="rect">
            <a:avLst/>
          </a:prstGeom>
        </p:spPr>
      </p:pic>
      <p:pic>
        <p:nvPicPr>
          <p:cNvPr id="7" name="Graphic 6">
            <a:extLst>
              <a:ext uri="{FF2B5EF4-FFF2-40B4-BE49-F238E27FC236}">
                <a16:creationId xmlns:a16="http://schemas.microsoft.com/office/drawing/2014/main" id="{491525CF-D0F4-0076-921F-AD7903AFA5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8388" y="3619095"/>
            <a:ext cx="249794" cy="249794"/>
          </a:xfrm>
          <a:prstGeom prst="rect">
            <a:avLst/>
          </a:prstGeom>
        </p:spPr>
      </p:pic>
      <p:sp>
        <p:nvSpPr>
          <p:cNvPr id="8" name="TextBox 7">
            <a:extLst>
              <a:ext uri="{FF2B5EF4-FFF2-40B4-BE49-F238E27FC236}">
                <a16:creationId xmlns:a16="http://schemas.microsoft.com/office/drawing/2014/main" id="{0F75BDD6-CC0D-81B1-CC98-EF70DCB72B97}"/>
              </a:ext>
            </a:extLst>
          </p:cNvPr>
          <p:cNvSpPr txBox="1"/>
          <p:nvPr/>
        </p:nvSpPr>
        <p:spPr>
          <a:xfrm>
            <a:off x="688180" y="3973230"/>
            <a:ext cx="6427515" cy="2308324"/>
          </a:xfrm>
          <a:prstGeom prst="rect">
            <a:avLst/>
          </a:prstGeom>
          <a:noFill/>
        </p:spPr>
        <p:txBody>
          <a:bodyPr wrap="square">
            <a:spAutoFit/>
          </a:bodyPr>
          <a:lstStyle/>
          <a:p>
            <a:pPr marL="285750" indent="-285750">
              <a:buFont typeface="Arial" panose="020B0604020202020204" pitchFamily="34" charset="0"/>
              <a:buChar char="•"/>
            </a:pPr>
            <a:r>
              <a:rPr lang="en-US" sz="2400" dirty="0"/>
              <a:t>Almost 8000 current members</a:t>
            </a:r>
          </a:p>
          <a:p>
            <a:pPr marL="285750" indent="-285750">
              <a:buFont typeface="Arial" panose="020B0604020202020204" pitchFamily="34" charset="0"/>
              <a:buChar char="•"/>
            </a:pPr>
            <a:r>
              <a:rPr lang="en-US" sz="2400" dirty="0"/>
              <a:t>All 50 US States</a:t>
            </a:r>
          </a:p>
          <a:p>
            <a:pPr marL="285750" indent="-285750">
              <a:buFont typeface="Arial" panose="020B0604020202020204" pitchFamily="34" charset="0"/>
              <a:buChar char="•"/>
            </a:pPr>
            <a:r>
              <a:rPr lang="en-US" sz="2400" dirty="0"/>
              <a:t>70+ countries around the world</a:t>
            </a:r>
          </a:p>
          <a:p>
            <a:pPr marL="285750" indent="-285750">
              <a:buFont typeface="Arial" panose="020B0604020202020204" pitchFamily="34" charset="0"/>
              <a:buChar char="•"/>
            </a:pPr>
            <a:r>
              <a:rPr lang="en-US" sz="2400" dirty="0"/>
              <a:t>100+ Instructors and Moderators</a:t>
            </a:r>
          </a:p>
          <a:p>
            <a:pPr marL="285750" indent="-285750">
              <a:buFont typeface="Arial" panose="020B0604020202020204" pitchFamily="34" charset="0"/>
              <a:buChar char="•"/>
            </a:pPr>
            <a:r>
              <a:rPr lang="en-US" sz="2400" dirty="0"/>
              <a:t>180+ Zoom Classes/Forums weekly</a:t>
            </a:r>
          </a:p>
          <a:p>
            <a:pPr marL="285750" indent="-285750">
              <a:buFont typeface="Arial" panose="020B0604020202020204" pitchFamily="34" charset="0"/>
              <a:buChar char="•"/>
            </a:pPr>
            <a:r>
              <a:rPr lang="en-US" sz="2400" dirty="0"/>
              <a:t>English &amp; Spanish</a:t>
            </a:r>
          </a:p>
        </p:txBody>
      </p:sp>
      <p:pic>
        <p:nvPicPr>
          <p:cNvPr id="10" name="Picture 9">
            <a:extLst>
              <a:ext uri="{FF2B5EF4-FFF2-40B4-BE49-F238E27FC236}">
                <a16:creationId xmlns:a16="http://schemas.microsoft.com/office/drawing/2014/main" id="{DBC0D7C0-73F6-58B1-34EB-5AC50343F940}"/>
              </a:ext>
            </a:extLst>
          </p:cNvPr>
          <p:cNvPicPr>
            <a:picLocks noChangeAspect="1"/>
          </p:cNvPicPr>
          <p:nvPr/>
        </p:nvPicPr>
        <p:blipFill>
          <a:blip r:embed="rId4">
            <a:extLst>
              <a:ext uri="{28A0092B-C50C-407E-A947-70E740481C1C}">
                <a14:useLocalDpi xmlns:a14="http://schemas.microsoft.com/office/drawing/2010/main" val="0"/>
              </a:ext>
            </a:extLst>
          </a:blip>
          <a:srcRect l="21023" r="8156"/>
          <a:stretch/>
        </p:blipFill>
        <p:spPr>
          <a:xfrm>
            <a:off x="6772716" y="800100"/>
            <a:ext cx="5419284" cy="6057900"/>
          </a:xfrm>
          <a:prstGeom prst="rect">
            <a:avLst/>
          </a:prstGeom>
        </p:spPr>
      </p:pic>
    </p:spTree>
    <p:extLst>
      <p:ext uri="{BB962C8B-B14F-4D97-AF65-F5344CB8AC3E}">
        <p14:creationId xmlns:p14="http://schemas.microsoft.com/office/powerpoint/2010/main" val="3899777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83C73-9B85-5420-9BD8-58DB0FA2CE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B6729C-F675-6B9E-893D-290714CC898D}"/>
              </a:ext>
            </a:extLst>
          </p:cNvPr>
          <p:cNvSpPr>
            <a:spLocks noGrp="1"/>
          </p:cNvSpPr>
          <p:nvPr>
            <p:ph type="title"/>
          </p:nvPr>
        </p:nvSpPr>
        <p:spPr>
          <a:xfrm>
            <a:off x="1449217" y="751099"/>
            <a:ext cx="9605635" cy="1059305"/>
          </a:xfrm>
        </p:spPr>
        <p:txBody>
          <a:bodyPr>
            <a:normAutofit/>
          </a:bodyPr>
          <a:lstStyle/>
          <a:p>
            <a:pPr algn="ctr"/>
            <a:br>
              <a:rPr lang="en-US" sz="3100" b="1" dirty="0">
                <a:latin typeface="Arial" panose="020B0604020202020204" pitchFamily="34" charset="0"/>
                <a:cs typeface="Arial" panose="020B0604020202020204" pitchFamily="34" charset="0"/>
              </a:rPr>
            </a:br>
            <a:r>
              <a:rPr lang="en-US" sz="3100" b="1" cap="all" dirty="0">
                <a:latin typeface="Arial" panose="020B0604020202020204" pitchFamily="34" charset="0"/>
                <a:cs typeface="Arial" panose="020B0604020202020204" pitchFamily="34" charset="0"/>
              </a:rPr>
              <a:t>the </a:t>
            </a:r>
            <a:r>
              <a:rPr lang="en-US" sz="3100" b="1" cap="all" dirty="0" err="1">
                <a:latin typeface="Arial" panose="020B0604020202020204" pitchFamily="34" charset="0"/>
                <a:cs typeface="Arial" panose="020B0604020202020204" pitchFamily="34" charset="0"/>
              </a:rPr>
              <a:t>licw</a:t>
            </a:r>
            <a:r>
              <a:rPr lang="en-US" sz="3100" b="1" cap="all" dirty="0">
                <a:latin typeface="Arial" panose="020B0604020202020204" pitchFamily="34" charset="0"/>
                <a:cs typeface="Arial" panose="020B0604020202020204" pitchFamily="34" charset="0"/>
              </a:rPr>
              <a:t> CURRICULUM</a:t>
            </a:r>
            <a:endParaRPr lang="en-US" cap="all" dirty="0">
              <a:latin typeface="Arial Rounded MT Bold" panose="020F0704030504030204" pitchFamily="34" charset="0"/>
            </a:endParaRPr>
          </a:p>
        </p:txBody>
      </p:sp>
      <p:sp>
        <p:nvSpPr>
          <p:cNvPr id="3" name="Content Placeholder 2">
            <a:extLst>
              <a:ext uri="{FF2B5EF4-FFF2-40B4-BE49-F238E27FC236}">
                <a16:creationId xmlns:a16="http://schemas.microsoft.com/office/drawing/2014/main" id="{E6EB6088-88BD-5F87-E7ED-9768579B4B45}"/>
              </a:ext>
            </a:extLst>
          </p:cNvPr>
          <p:cNvSpPr>
            <a:spLocks noGrp="1"/>
          </p:cNvSpPr>
          <p:nvPr>
            <p:ph sz="half" idx="1"/>
          </p:nvPr>
        </p:nvSpPr>
        <p:spPr>
          <a:xfrm>
            <a:off x="1137148" y="1751715"/>
            <a:ext cx="10389833" cy="4295713"/>
          </a:xfrm>
        </p:spPr>
        <p:txBody>
          <a:bodyPr>
            <a:noAutofit/>
          </a:bodyPr>
          <a:lstStyle/>
          <a:p>
            <a:r>
              <a:rPr lang="en-US" sz="3200" dirty="0">
                <a:latin typeface="Arial" panose="020B0604020202020204" pitchFamily="34" charset="0"/>
                <a:ea typeface="Times New Roman" panose="02020603050405020304" pitchFamily="18" charset="0"/>
                <a:cs typeface="Arial" panose="020B0604020202020204" pitchFamily="34" charset="0"/>
              </a:rPr>
              <a:t>At each level we offer sending classes to provide feedback to students as to how their fist sounds.</a:t>
            </a:r>
          </a:p>
          <a:p>
            <a:r>
              <a:rPr lang="en-US" sz="3200" dirty="0">
                <a:latin typeface="Arial" panose="020B0604020202020204" pitchFamily="34" charset="0"/>
                <a:ea typeface="Times New Roman" panose="02020603050405020304" pitchFamily="18" charset="0"/>
                <a:cs typeface="Arial" panose="020B0604020202020204" pitchFamily="34" charset="0"/>
              </a:rPr>
              <a:t>We focus a lot on straight key sending in the Beginner’s Sending classes, as this is where the most impact can be made—ensuring good element and character formation, including spacing.</a:t>
            </a:r>
          </a:p>
          <a:p>
            <a:r>
              <a:rPr lang="en-US" sz="3200" dirty="0">
                <a:latin typeface="Arial" panose="020B0604020202020204" pitchFamily="34" charset="0"/>
                <a:ea typeface="Times New Roman" panose="02020603050405020304" pitchFamily="18" charset="0"/>
                <a:cs typeface="Arial" panose="020B0604020202020204" pitchFamily="34" charset="0"/>
              </a:rPr>
              <a:t>In addition, specialty forums are offered for sending with </a:t>
            </a:r>
            <a:r>
              <a:rPr lang="en-US" sz="3200" dirty="0" err="1">
                <a:latin typeface="Arial" panose="020B0604020202020204" pitchFamily="34" charset="0"/>
                <a:ea typeface="Times New Roman" panose="02020603050405020304" pitchFamily="18" charset="0"/>
                <a:cs typeface="Arial" panose="020B0604020202020204" pitchFamily="34" charset="0"/>
              </a:rPr>
              <a:t>sideswipers</a:t>
            </a:r>
            <a:r>
              <a:rPr lang="en-US" sz="3200" dirty="0">
                <a:latin typeface="Arial" panose="020B0604020202020204" pitchFamily="34" charset="0"/>
                <a:ea typeface="Times New Roman" panose="02020603050405020304" pitchFamily="18" charset="0"/>
                <a:cs typeface="Arial" panose="020B0604020202020204" pitchFamily="34" charset="0"/>
              </a:rPr>
              <a:t>, bugs, and single/dual lever paddles.</a:t>
            </a:r>
            <a:endParaRPr lang="en-AU" sz="3200" dirty="0">
              <a:latin typeface="Arial" panose="020B0604020202020204" pitchFamily="34" charset="0"/>
              <a:ea typeface="Times New Roman" panose="02020603050405020304" pitchFamily="18" charset="0"/>
              <a:cs typeface="Arial" panose="020B0604020202020204" pitchFamily="34" charset="0"/>
            </a:endParaRPr>
          </a:p>
        </p:txBody>
      </p:sp>
      <p:pic>
        <p:nvPicPr>
          <p:cNvPr id="6" name="Picture 5">
            <a:extLst>
              <a:ext uri="{FF2B5EF4-FFF2-40B4-BE49-F238E27FC236}">
                <a16:creationId xmlns:a16="http://schemas.microsoft.com/office/drawing/2014/main" id="{CEC0B04D-5668-2D59-ADD6-39896885C2DF}"/>
              </a:ext>
            </a:extLst>
          </p:cNvPr>
          <p:cNvPicPr>
            <a:picLocks noChangeAspect="1"/>
          </p:cNvPicPr>
          <p:nvPr/>
        </p:nvPicPr>
        <p:blipFill>
          <a:blip r:embed="rId3"/>
          <a:stretch>
            <a:fillRect/>
          </a:stretch>
        </p:blipFill>
        <p:spPr>
          <a:xfrm>
            <a:off x="10646202" y="145917"/>
            <a:ext cx="1271759" cy="1271759"/>
          </a:xfrm>
          <a:prstGeom prst="rect">
            <a:avLst/>
          </a:prstGeom>
        </p:spPr>
      </p:pic>
      <p:sp>
        <p:nvSpPr>
          <p:cNvPr id="5" name="TextBox 4">
            <a:extLst>
              <a:ext uri="{FF2B5EF4-FFF2-40B4-BE49-F238E27FC236}">
                <a16:creationId xmlns:a16="http://schemas.microsoft.com/office/drawing/2014/main" id="{08B959D6-B350-22BF-247F-F72CB9D05200}"/>
              </a:ext>
            </a:extLst>
          </p:cNvPr>
          <p:cNvSpPr txBox="1"/>
          <p:nvPr/>
        </p:nvSpPr>
        <p:spPr>
          <a:xfrm>
            <a:off x="11028218" y="1413162"/>
            <a:ext cx="498763"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MP</a:t>
            </a:r>
          </a:p>
        </p:txBody>
      </p:sp>
    </p:spTree>
    <p:extLst>
      <p:ext uri="{BB962C8B-B14F-4D97-AF65-F5344CB8AC3E}">
        <p14:creationId xmlns:p14="http://schemas.microsoft.com/office/powerpoint/2010/main" val="3245095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6C3D8-AE42-4FA8-B83A-BD2890EE7D65}"/>
              </a:ext>
            </a:extLst>
          </p:cNvPr>
          <p:cNvSpPr>
            <a:spLocks noGrp="1"/>
          </p:cNvSpPr>
          <p:nvPr>
            <p:ph type="title"/>
          </p:nvPr>
        </p:nvSpPr>
        <p:spPr>
          <a:xfrm>
            <a:off x="1449217" y="751099"/>
            <a:ext cx="9605635" cy="1059305"/>
          </a:xfrm>
        </p:spPr>
        <p:txBody>
          <a:bodyPr>
            <a:normAutofit/>
          </a:bodyPr>
          <a:lstStyle/>
          <a:p>
            <a:pPr algn="ctr"/>
            <a:br>
              <a:rPr lang="en-US" sz="3100" b="1" dirty="0">
                <a:latin typeface="Arial" panose="020B0604020202020204" pitchFamily="34" charset="0"/>
                <a:cs typeface="Arial" panose="020B0604020202020204" pitchFamily="34" charset="0"/>
              </a:rPr>
            </a:br>
            <a:r>
              <a:rPr lang="en-US" sz="3100" b="1" cap="all" dirty="0">
                <a:latin typeface="Arial" panose="020B0604020202020204" pitchFamily="34" charset="0"/>
                <a:cs typeface="Arial" panose="020B0604020202020204" pitchFamily="34" charset="0"/>
              </a:rPr>
              <a:t>the </a:t>
            </a:r>
            <a:r>
              <a:rPr lang="en-US" sz="3100" b="1" cap="all" dirty="0" err="1">
                <a:latin typeface="Arial" panose="020B0604020202020204" pitchFamily="34" charset="0"/>
                <a:cs typeface="Arial" panose="020B0604020202020204" pitchFamily="34" charset="0"/>
              </a:rPr>
              <a:t>licw</a:t>
            </a:r>
            <a:r>
              <a:rPr lang="en-US" sz="3100" b="1" cap="all" dirty="0">
                <a:latin typeface="Arial" panose="020B0604020202020204" pitchFamily="34" charset="0"/>
                <a:cs typeface="Arial" panose="020B0604020202020204" pitchFamily="34" charset="0"/>
              </a:rPr>
              <a:t> method</a:t>
            </a:r>
            <a:endParaRPr lang="en-US" cap="all" dirty="0">
              <a:latin typeface="Arial Rounded MT Bold" panose="020F0704030504030204" pitchFamily="34" charset="0"/>
            </a:endParaRPr>
          </a:p>
        </p:txBody>
      </p:sp>
      <p:sp>
        <p:nvSpPr>
          <p:cNvPr id="3" name="Content Placeholder 2">
            <a:extLst>
              <a:ext uri="{FF2B5EF4-FFF2-40B4-BE49-F238E27FC236}">
                <a16:creationId xmlns:a16="http://schemas.microsoft.com/office/drawing/2014/main" id="{4ED2DA30-7E26-4226-A752-E88DA09048CE}"/>
              </a:ext>
            </a:extLst>
          </p:cNvPr>
          <p:cNvSpPr>
            <a:spLocks noGrp="1"/>
          </p:cNvSpPr>
          <p:nvPr>
            <p:ph sz="half" idx="1"/>
          </p:nvPr>
        </p:nvSpPr>
        <p:spPr>
          <a:xfrm>
            <a:off x="1129312" y="1974309"/>
            <a:ext cx="11776364" cy="4694741"/>
          </a:xfrm>
        </p:spPr>
        <p:txBody>
          <a:bodyPr>
            <a:noAutofit/>
          </a:bodyPr>
          <a:lstStyle/>
          <a:p>
            <a:r>
              <a:rPr lang="en-US" sz="2400" dirty="0">
                <a:latin typeface="Arial" panose="020B0604020202020204" pitchFamily="34" charset="0"/>
                <a:ea typeface="Times New Roman" panose="02020603050405020304" pitchFamily="18" charset="0"/>
                <a:cs typeface="Arial" panose="020B0604020202020204" pitchFamily="34" charset="0"/>
              </a:rPr>
              <a:t>Character Introduction in the Koch Method (single letter)</a:t>
            </a:r>
          </a:p>
          <a:p>
            <a:r>
              <a:rPr lang="en-US" sz="2400" dirty="0">
                <a:latin typeface="Arial" panose="020B0604020202020204" pitchFamily="34" charset="0"/>
                <a:ea typeface="Times New Roman" panose="02020603050405020304" pitchFamily="18" charset="0"/>
                <a:cs typeface="Arial" panose="020B0604020202020204" pitchFamily="34" charset="0"/>
              </a:rPr>
              <a:t>12 WPM- Allows learning acoustic sounds while using a SK</a:t>
            </a:r>
          </a:p>
          <a:p>
            <a:r>
              <a:rPr lang="en-US" sz="2400" dirty="0">
                <a:latin typeface="Arial" panose="020B0604020202020204" pitchFamily="34" charset="0"/>
                <a:ea typeface="Times New Roman" panose="02020603050405020304" pitchFamily="18" charset="0"/>
                <a:cs typeface="Arial" panose="020B0604020202020204" pitchFamily="34" charset="0"/>
              </a:rPr>
              <a:t>Character sequence based on QSO Protocol</a:t>
            </a:r>
          </a:p>
          <a:p>
            <a:r>
              <a:rPr lang="en-US" sz="2400" dirty="0">
                <a:latin typeface="Arial" panose="020B0604020202020204" pitchFamily="34" charset="0"/>
                <a:ea typeface="Times New Roman" panose="02020603050405020304" pitchFamily="18" charset="0"/>
                <a:cs typeface="Arial" panose="020B0604020202020204" pitchFamily="34" charset="0"/>
              </a:rPr>
              <a:t>Ensure characters heard as single acoustic sounds</a:t>
            </a:r>
            <a:endParaRPr lang="en-AU" sz="2400" dirty="0">
              <a:latin typeface="Arial" panose="020B0604020202020204" pitchFamily="34" charset="0"/>
              <a:ea typeface="Times New Roman" panose="02020603050405020304" pitchFamily="18" charset="0"/>
              <a:cs typeface="Arial" panose="020B0604020202020204" pitchFamily="34" charset="0"/>
            </a:endParaRPr>
          </a:p>
          <a:p>
            <a:r>
              <a:rPr lang="en-US" sz="2400" dirty="0">
                <a:latin typeface="Arial" panose="020B0604020202020204" pitchFamily="34" charset="0"/>
                <a:ea typeface="Times New Roman" panose="02020603050405020304" pitchFamily="18" charset="0"/>
                <a:cs typeface="Arial" panose="020B0604020202020204" pitchFamily="34" charset="0"/>
              </a:rPr>
              <a:t>Establish character </a:t>
            </a:r>
            <a:r>
              <a:rPr lang="en-AU" sz="2400" dirty="0">
                <a:latin typeface="Arial" panose="020B0604020202020204" pitchFamily="34" charset="0"/>
                <a:ea typeface="Times New Roman" panose="02020603050405020304" pitchFamily="18" charset="0"/>
                <a:cs typeface="Arial" panose="020B0604020202020204" pitchFamily="34" charset="0"/>
              </a:rPr>
              <a:t>sound familiarity</a:t>
            </a:r>
          </a:p>
        </p:txBody>
      </p:sp>
      <p:pic>
        <p:nvPicPr>
          <p:cNvPr id="6" name="Picture 5">
            <a:extLst>
              <a:ext uri="{FF2B5EF4-FFF2-40B4-BE49-F238E27FC236}">
                <a16:creationId xmlns:a16="http://schemas.microsoft.com/office/drawing/2014/main" id="{70357B07-D16C-4BD1-99D8-4823F7D14BDB}"/>
              </a:ext>
            </a:extLst>
          </p:cNvPr>
          <p:cNvPicPr>
            <a:picLocks noChangeAspect="1"/>
          </p:cNvPicPr>
          <p:nvPr/>
        </p:nvPicPr>
        <p:blipFill>
          <a:blip r:embed="rId3"/>
          <a:stretch>
            <a:fillRect/>
          </a:stretch>
        </p:blipFill>
        <p:spPr>
          <a:xfrm>
            <a:off x="10646202" y="145917"/>
            <a:ext cx="1271759" cy="1271759"/>
          </a:xfrm>
          <a:prstGeom prst="rect">
            <a:avLst/>
          </a:prstGeom>
        </p:spPr>
      </p:pic>
      <p:sp>
        <p:nvSpPr>
          <p:cNvPr id="5" name="TextBox 4">
            <a:extLst>
              <a:ext uri="{FF2B5EF4-FFF2-40B4-BE49-F238E27FC236}">
                <a16:creationId xmlns:a16="http://schemas.microsoft.com/office/drawing/2014/main" id="{4E47DFC7-CFC8-1742-8DA4-C14B9088B583}"/>
              </a:ext>
            </a:extLst>
          </p:cNvPr>
          <p:cNvSpPr txBox="1"/>
          <p:nvPr/>
        </p:nvSpPr>
        <p:spPr>
          <a:xfrm>
            <a:off x="11028218" y="1413162"/>
            <a:ext cx="498763"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MP</a:t>
            </a:r>
          </a:p>
        </p:txBody>
      </p:sp>
    </p:spTree>
    <p:extLst>
      <p:ext uri="{BB962C8B-B14F-4D97-AF65-F5344CB8AC3E}">
        <p14:creationId xmlns:p14="http://schemas.microsoft.com/office/powerpoint/2010/main" val="3814215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4815E37-F63F-8774-3DD3-DFD225056D05}"/>
              </a:ext>
            </a:extLst>
          </p:cNvPr>
          <p:cNvSpPr txBox="1"/>
          <p:nvPr/>
        </p:nvSpPr>
        <p:spPr>
          <a:xfrm>
            <a:off x="304800" y="132487"/>
            <a:ext cx="8267700" cy="646331"/>
          </a:xfrm>
          <a:prstGeom prst="rect">
            <a:avLst/>
          </a:prstGeom>
          <a:noFill/>
        </p:spPr>
        <p:txBody>
          <a:bodyPr wrap="square">
            <a:spAutoFit/>
          </a:bodyPr>
          <a:lstStyle/>
          <a:p>
            <a:r>
              <a:rPr lang="en-US" sz="3600" b="1" cap="all" dirty="0"/>
              <a:t>A Special Culture</a:t>
            </a:r>
          </a:p>
        </p:txBody>
      </p:sp>
      <p:sp>
        <p:nvSpPr>
          <p:cNvPr id="3" name="TextBox 2">
            <a:extLst>
              <a:ext uri="{FF2B5EF4-FFF2-40B4-BE49-F238E27FC236}">
                <a16:creationId xmlns:a16="http://schemas.microsoft.com/office/drawing/2014/main" id="{02A3C03D-501B-01E2-BC72-4BF2DD7C7CEF}"/>
              </a:ext>
            </a:extLst>
          </p:cNvPr>
          <p:cNvSpPr txBox="1"/>
          <p:nvPr/>
        </p:nvSpPr>
        <p:spPr>
          <a:xfrm>
            <a:off x="563285" y="1041023"/>
            <a:ext cx="7167551" cy="4154984"/>
          </a:xfrm>
          <a:prstGeom prst="rect">
            <a:avLst/>
          </a:prstGeom>
          <a:noFill/>
        </p:spPr>
        <p:txBody>
          <a:bodyPr wrap="square">
            <a:spAutoFit/>
          </a:bodyPr>
          <a:lstStyle/>
          <a:p>
            <a:pPr>
              <a:spcBef>
                <a:spcPts val="1800"/>
              </a:spcBef>
            </a:pPr>
            <a:r>
              <a:rPr lang="en-US" sz="2700" dirty="0"/>
              <a:t>No officers or board of directors</a:t>
            </a:r>
          </a:p>
          <a:p>
            <a:pPr>
              <a:spcBef>
                <a:spcPts val="1800"/>
              </a:spcBef>
            </a:pPr>
            <a:r>
              <a:rPr lang="en-US" sz="2700" dirty="0"/>
              <a:t>Bottom-Up organization</a:t>
            </a:r>
          </a:p>
          <a:p>
            <a:pPr>
              <a:spcBef>
                <a:spcPts val="1800"/>
              </a:spcBef>
            </a:pPr>
            <a:r>
              <a:rPr lang="en-US" sz="2700" dirty="0"/>
              <a:t>Core values: empathy, kindness &amp; respect</a:t>
            </a:r>
          </a:p>
          <a:p>
            <a:pPr>
              <a:spcBef>
                <a:spcPts val="1800"/>
              </a:spcBef>
            </a:pPr>
            <a:r>
              <a:rPr lang="en-US" sz="2700" dirty="0"/>
              <a:t>No criticism &amp; no controversial topics </a:t>
            </a:r>
          </a:p>
          <a:p>
            <a:pPr>
              <a:spcBef>
                <a:spcPts val="1800"/>
              </a:spcBef>
            </a:pPr>
            <a:r>
              <a:rPr lang="en-US" sz="2700" dirty="0"/>
              <a:t>Mantra: “Prepare Students to Get on The Air”</a:t>
            </a:r>
          </a:p>
          <a:p>
            <a:pPr>
              <a:spcBef>
                <a:spcPts val="1800"/>
              </a:spcBef>
            </a:pPr>
            <a:r>
              <a:rPr lang="en-US" sz="2700" dirty="0"/>
              <a:t>Broader goals: fun, socializing, friendships and bonds around shared goals &amp; interests</a:t>
            </a:r>
          </a:p>
        </p:txBody>
      </p:sp>
      <p:pic>
        <p:nvPicPr>
          <p:cNvPr id="5" name="Graphic 4">
            <a:extLst>
              <a:ext uri="{FF2B5EF4-FFF2-40B4-BE49-F238E27FC236}">
                <a16:creationId xmlns:a16="http://schemas.microsoft.com/office/drawing/2014/main" id="{689D30D2-8A0C-1D14-F507-1FD1E868470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3115" y="1180785"/>
            <a:ext cx="249794" cy="249794"/>
          </a:xfrm>
          <a:prstGeom prst="rect">
            <a:avLst/>
          </a:prstGeom>
        </p:spPr>
      </p:pic>
      <p:pic>
        <p:nvPicPr>
          <p:cNvPr id="6" name="Graphic 5">
            <a:extLst>
              <a:ext uri="{FF2B5EF4-FFF2-40B4-BE49-F238E27FC236}">
                <a16:creationId xmlns:a16="http://schemas.microsoft.com/office/drawing/2014/main" id="{31847429-FCC5-8ABD-B097-440CAA0DB0C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5694" y="1832546"/>
            <a:ext cx="249794" cy="249794"/>
          </a:xfrm>
          <a:prstGeom prst="rect">
            <a:avLst/>
          </a:prstGeom>
        </p:spPr>
      </p:pic>
      <p:pic>
        <p:nvPicPr>
          <p:cNvPr id="7" name="Graphic 6">
            <a:extLst>
              <a:ext uri="{FF2B5EF4-FFF2-40B4-BE49-F238E27FC236}">
                <a16:creationId xmlns:a16="http://schemas.microsoft.com/office/drawing/2014/main" id="{07CD0C24-6A58-FE12-986E-9F402B5B06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4440" y="2421469"/>
            <a:ext cx="249794" cy="249794"/>
          </a:xfrm>
          <a:prstGeom prst="rect">
            <a:avLst/>
          </a:prstGeom>
        </p:spPr>
      </p:pic>
      <p:pic>
        <p:nvPicPr>
          <p:cNvPr id="8" name="Graphic 7">
            <a:extLst>
              <a:ext uri="{FF2B5EF4-FFF2-40B4-BE49-F238E27FC236}">
                <a16:creationId xmlns:a16="http://schemas.microsoft.com/office/drawing/2014/main" id="{5E81C603-A039-684B-9C3C-E36B11A68B5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3115" y="3757999"/>
            <a:ext cx="249794" cy="249794"/>
          </a:xfrm>
          <a:prstGeom prst="rect">
            <a:avLst/>
          </a:prstGeom>
        </p:spPr>
      </p:pic>
      <p:pic>
        <p:nvPicPr>
          <p:cNvPr id="9" name="Graphic 8">
            <a:extLst>
              <a:ext uri="{FF2B5EF4-FFF2-40B4-BE49-F238E27FC236}">
                <a16:creationId xmlns:a16="http://schemas.microsoft.com/office/drawing/2014/main" id="{D7FC6FC4-517A-4E74-881D-D7F962B83FF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3115" y="4409760"/>
            <a:ext cx="249794" cy="249794"/>
          </a:xfrm>
          <a:prstGeom prst="rect">
            <a:avLst/>
          </a:prstGeom>
        </p:spPr>
      </p:pic>
      <p:pic>
        <p:nvPicPr>
          <p:cNvPr id="10" name="Graphic 9">
            <a:extLst>
              <a:ext uri="{FF2B5EF4-FFF2-40B4-BE49-F238E27FC236}">
                <a16:creationId xmlns:a16="http://schemas.microsoft.com/office/drawing/2014/main" id="{155E8B62-5E63-A948-A460-1BC0500EBA3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4440" y="3089734"/>
            <a:ext cx="249794" cy="249794"/>
          </a:xfrm>
          <a:prstGeom prst="rect">
            <a:avLst/>
          </a:prstGeom>
        </p:spPr>
      </p:pic>
      <p:grpSp>
        <p:nvGrpSpPr>
          <p:cNvPr id="11" name="Group 10" descr="Get on the air logo in a retro style reminsant of on the air signs used in old radio stations">
            <a:extLst>
              <a:ext uri="{FF2B5EF4-FFF2-40B4-BE49-F238E27FC236}">
                <a16:creationId xmlns:a16="http://schemas.microsoft.com/office/drawing/2014/main" id="{3B56B0F7-006F-77D6-8C88-1CBA331D00FD}"/>
              </a:ext>
            </a:extLst>
          </p:cNvPr>
          <p:cNvGrpSpPr/>
          <p:nvPr/>
        </p:nvGrpSpPr>
        <p:grpSpPr>
          <a:xfrm>
            <a:off x="7374376" y="3757999"/>
            <a:ext cx="4677295" cy="2376866"/>
            <a:chOff x="0" y="0"/>
            <a:chExt cx="4789170" cy="2085768"/>
          </a:xfrm>
        </p:grpSpPr>
        <p:grpSp>
          <p:nvGrpSpPr>
            <p:cNvPr id="12" name="Group 11">
              <a:extLst>
                <a:ext uri="{FF2B5EF4-FFF2-40B4-BE49-F238E27FC236}">
                  <a16:creationId xmlns:a16="http://schemas.microsoft.com/office/drawing/2014/main" id="{989B26CA-CC15-D9EB-798F-F9B413D880AE}"/>
                </a:ext>
              </a:extLst>
            </p:cNvPr>
            <p:cNvGrpSpPr/>
            <p:nvPr/>
          </p:nvGrpSpPr>
          <p:grpSpPr>
            <a:xfrm>
              <a:off x="0" y="1201848"/>
              <a:ext cx="4789170" cy="883920"/>
              <a:chOff x="0" y="0"/>
              <a:chExt cx="4789170" cy="884130"/>
            </a:xfrm>
          </p:grpSpPr>
          <p:sp>
            <p:nvSpPr>
              <p:cNvPr id="14" name="Rounded Rectangle 8">
                <a:extLst>
                  <a:ext uri="{FF2B5EF4-FFF2-40B4-BE49-F238E27FC236}">
                    <a16:creationId xmlns:a16="http://schemas.microsoft.com/office/drawing/2014/main" id="{636F4A51-B004-1FEA-F17F-2739D5B43A05}"/>
                  </a:ext>
                </a:extLst>
              </p:cNvPr>
              <p:cNvSpPr/>
              <p:nvPr/>
            </p:nvSpPr>
            <p:spPr>
              <a:xfrm>
                <a:off x="231869" y="0"/>
                <a:ext cx="4354302" cy="884130"/>
              </a:xfrm>
              <a:prstGeom prst="roundRect">
                <a:avLst/>
              </a:prstGeom>
              <a:solidFill>
                <a:srgbClr val="FF0000"/>
              </a:solidFill>
              <a:ln w="111125"/>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Text Box 83">
                <a:extLst>
                  <a:ext uri="{FF2B5EF4-FFF2-40B4-BE49-F238E27FC236}">
                    <a16:creationId xmlns:a16="http://schemas.microsoft.com/office/drawing/2014/main" id="{5A3CCBD2-17B2-31D2-3115-9C63A1A9C1AE}"/>
                  </a:ext>
                </a:extLst>
              </p:cNvPr>
              <p:cNvSpPr txBox="1"/>
              <p:nvPr/>
            </p:nvSpPr>
            <p:spPr>
              <a:xfrm>
                <a:off x="0" y="21628"/>
                <a:ext cx="4789170" cy="718185"/>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4800" b="1" dirty="0">
                    <a:ln>
                      <a:noFill/>
                    </a:ln>
                    <a:solidFill>
                      <a:srgbClr val="FFFFFF"/>
                    </a:solidFill>
                    <a:effectLst>
                      <a:outerShdw blurRad="38100" dist="22860" dir="5400000" algn="tl">
                        <a:srgbClr val="000000">
                          <a:alpha val="30000"/>
                        </a:srgbClr>
                      </a:outerShdw>
                    </a:effectLst>
                    <a:latin typeface="Arial" panose="020B0604020202020204" pitchFamily="34" charset="0"/>
                    <a:ea typeface="Times New Roman" panose="02020603050405020304" pitchFamily="18" charset="0"/>
                    <a:cs typeface="Arial" panose="020B0604020202020204" pitchFamily="34" charset="0"/>
                  </a:rPr>
                  <a:t>ON THE AIR</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 </a:t>
                </a:r>
              </a:p>
            </p:txBody>
          </p:sp>
        </p:grpSp>
        <p:sp>
          <p:nvSpPr>
            <p:cNvPr id="13" name="Text Box 84">
              <a:extLst>
                <a:ext uri="{FF2B5EF4-FFF2-40B4-BE49-F238E27FC236}">
                  <a16:creationId xmlns:a16="http://schemas.microsoft.com/office/drawing/2014/main" id="{205E4FD4-5D8A-65AC-BBD6-B5F8474EFB1D}"/>
                </a:ext>
              </a:extLst>
            </p:cNvPr>
            <p:cNvSpPr txBox="1"/>
            <p:nvPr/>
          </p:nvSpPr>
          <p:spPr>
            <a:xfrm rot="20454924">
              <a:off x="1139102" y="0"/>
              <a:ext cx="2172335" cy="1572583"/>
            </a:xfrm>
            <a:prstGeom prst="rect">
              <a:avLst/>
            </a:prstGeom>
            <a:noFill/>
            <a:ln w="0">
              <a:noFill/>
            </a:ln>
          </p:spPr>
          <p:txBody>
            <a:bodyPr rot="0" spcFirstLastPara="0" vert="horz" wrap="square" lIns="91440" tIns="45720" rIns="91440" bIns="45720" numCol="1" spcCol="0" rtlCol="0" fromWordArt="0" anchor="t" anchorCtr="0" forceAA="0" compatLnSpc="1">
              <a:prstTxWarp prst="textNoShape">
                <a:avLst/>
              </a:prstTxWarp>
              <a:spAutoFit/>
              <a:scene3d>
                <a:camera prst="orthographicFront"/>
                <a:lightRig rig="threePt" dir="t"/>
              </a:scene3d>
            </a:bodyPr>
            <a:lstStyle/>
            <a:p>
              <a:pPr marL="0" marR="0">
                <a:spcBef>
                  <a:spcPts val="0"/>
                </a:spcBef>
                <a:spcAft>
                  <a:spcPts val="0"/>
                </a:spcAft>
              </a:pPr>
              <a:r>
                <a:rPr lang="en-US" sz="8000" b="1" dirty="0">
                  <a:ln w="19050" cap="rnd" cmpd="sng" algn="ctr">
                    <a:solidFill>
                      <a:srgbClr val="000000"/>
                    </a:solidFill>
                    <a:prstDash val="solid"/>
                    <a:bevel/>
                  </a:ln>
                  <a:solidFill>
                    <a:srgbClr val="FF0000"/>
                  </a:solidFill>
                  <a:effectLst/>
                  <a:latin typeface="Rage Italic" panose="03070502040507070304" pitchFamily="66" charset="77"/>
                  <a:ea typeface="Times New Roman" panose="02020603050405020304" pitchFamily="18" charset="0"/>
                  <a:cs typeface="Times New Roman" panose="02020603050405020304" pitchFamily="18" charset="0"/>
                </a:rPr>
                <a:t>GET</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400" dirty="0">
                  <a:effectLst/>
                  <a:latin typeface="Arial" panose="020B0604020202020204" pitchFamily="34" charset="0"/>
                  <a:ea typeface="Times New Roman" panose="02020603050405020304" pitchFamily="18" charset="0"/>
                  <a:cs typeface="Times New Roman" panose="02020603050405020304" pitchFamily="18" charset="0"/>
                </a:rPr>
                <a:t> </a:t>
              </a:r>
            </a:p>
          </p:txBody>
        </p:sp>
      </p:grpSp>
    </p:spTree>
    <p:extLst>
      <p:ext uri="{BB962C8B-B14F-4D97-AF65-F5344CB8AC3E}">
        <p14:creationId xmlns:p14="http://schemas.microsoft.com/office/powerpoint/2010/main" val="31904493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59E8CB6-2827-3DB7-D320-CA76A2A49260}"/>
              </a:ext>
            </a:extLst>
          </p:cNvPr>
          <p:cNvSpPr txBox="1"/>
          <p:nvPr/>
        </p:nvSpPr>
        <p:spPr>
          <a:xfrm>
            <a:off x="304800" y="132487"/>
            <a:ext cx="8267700" cy="646331"/>
          </a:xfrm>
          <a:prstGeom prst="rect">
            <a:avLst/>
          </a:prstGeom>
          <a:noFill/>
        </p:spPr>
        <p:txBody>
          <a:bodyPr wrap="square">
            <a:spAutoFit/>
          </a:bodyPr>
          <a:lstStyle/>
          <a:p>
            <a:r>
              <a:rPr lang="en-US" sz="3600" b="1" cap="all" dirty="0"/>
              <a:t>Kids Program</a:t>
            </a:r>
          </a:p>
        </p:txBody>
      </p:sp>
      <p:sp>
        <p:nvSpPr>
          <p:cNvPr id="3" name="TextBox 2">
            <a:extLst>
              <a:ext uri="{FF2B5EF4-FFF2-40B4-BE49-F238E27FC236}">
                <a16:creationId xmlns:a16="http://schemas.microsoft.com/office/drawing/2014/main" id="{EE15D0E1-BEC1-C6CF-71C3-40E450831678}"/>
              </a:ext>
            </a:extLst>
          </p:cNvPr>
          <p:cNvSpPr txBox="1"/>
          <p:nvPr/>
        </p:nvSpPr>
        <p:spPr>
          <a:xfrm>
            <a:off x="688182" y="1689000"/>
            <a:ext cx="5998368" cy="1184940"/>
          </a:xfrm>
          <a:prstGeom prst="rect">
            <a:avLst/>
          </a:prstGeom>
          <a:noFill/>
        </p:spPr>
        <p:txBody>
          <a:bodyPr wrap="square">
            <a:spAutoFit/>
          </a:bodyPr>
          <a:lstStyle/>
          <a:p>
            <a:pPr>
              <a:spcBef>
                <a:spcPts val="1800"/>
              </a:spcBef>
            </a:pPr>
            <a:r>
              <a:rPr lang="en-US" sz="2800" b="1" dirty="0"/>
              <a:t>Developed during COVID</a:t>
            </a:r>
          </a:p>
          <a:p>
            <a:pPr>
              <a:spcBef>
                <a:spcPts val="1800"/>
              </a:spcBef>
            </a:pPr>
            <a:r>
              <a:rPr lang="en-US" sz="2800" b="1" dirty="0"/>
              <a:t>Small classes of 3-5 kids</a:t>
            </a:r>
          </a:p>
        </p:txBody>
      </p:sp>
      <p:pic>
        <p:nvPicPr>
          <p:cNvPr id="4" name="Graphic 3">
            <a:extLst>
              <a:ext uri="{FF2B5EF4-FFF2-40B4-BE49-F238E27FC236}">
                <a16:creationId xmlns:a16="http://schemas.microsoft.com/office/drawing/2014/main" id="{C6BA1ECC-7CA3-07E5-C2A4-566E418B5D7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0655" y="1854115"/>
            <a:ext cx="249794" cy="249794"/>
          </a:xfrm>
          <a:prstGeom prst="rect">
            <a:avLst/>
          </a:prstGeom>
        </p:spPr>
      </p:pic>
      <p:pic>
        <p:nvPicPr>
          <p:cNvPr id="5" name="Graphic 4">
            <a:extLst>
              <a:ext uri="{FF2B5EF4-FFF2-40B4-BE49-F238E27FC236}">
                <a16:creationId xmlns:a16="http://schemas.microsoft.com/office/drawing/2014/main" id="{3A02FB36-F315-26C1-6AD0-7F941179EB7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0655" y="2474856"/>
            <a:ext cx="249794" cy="249794"/>
          </a:xfrm>
          <a:prstGeom prst="rect">
            <a:avLst/>
          </a:prstGeom>
        </p:spPr>
      </p:pic>
      <p:sp>
        <p:nvSpPr>
          <p:cNvPr id="6" name="TextBox 5">
            <a:extLst>
              <a:ext uri="{FF2B5EF4-FFF2-40B4-BE49-F238E27FC236}">
                <a16:creationId xmlns:a16="http://schemas.microsoft.com/office/drawing/2014/main" id="{49303320-F41A-E0CC-602A-B4B324A70D5C}"/>
              </a:ext>
            </a:extLst>
          </p:cNvPr>
          <p:cNvSpPr txBox="1"/>
          <p:nvPr/>
        </p:nvSpPr>
        <p:spPr>
          <a:xfrm>
            <a:off x="688182" y="2873940"/>
            <a:ext cx="5419283" cy="461665"/>
          </a:xfrm>
          <a:prstGeom prst="rect">
            <a:avLst/>
          </a:prstGeom>
          <a:noFill/>
        </p:spPr>
        <p:txBody>
          <a:bodyPr wrap="square">
            <a:spAutoFit/>
          </a:bodyPr>
          <a:lstStyle/>
          <a:p>
            <a:pPr marL="285750" indent="-285750">
              <a:buFont typeface="Arial" panose="020B0604020202020204" pitchFamily="34" charset="0"/>
              <a:buChar char="•"/>
            </a:pPr>
            <a:r>
              <a:rPr lang="en-US" sz="2400" dirty="0"/>
              <a:t>One-on-one when needed</a:t>
            </a:r>
          </a:p>
        </p:txBody>
      </p:sp>
      <p:sp>
        <p:nvSpPr>
          <p:cNvPr id="7" name="TextBox 6">
            <a:extLst>
              <a:ext uri="{FF2B5EF4-FFF2-40B4-BE49-F238E27FC236}">
                <a16:creationId xmlns:a16="http://schemas.microsoft.com/office/drawing/2014/main" id="{6138D161-BADF-66C3-CAAE-3C8584D536DC}"/>
              </a:ext>
            </a:extLst>
          </p:cNvPr>
          <p:cNvSpPr txBox="1"/>
          <p:nvPr/>
        </p:nvSpPr>
        <p:spPr>
          <a:xfrm>
            <a:off x="688182" y="3522396"/>
            <a:ext cx="5998368" cy="2508379"/>
          </a:xfrm>
          <a:prstGeom prst="rect">
            <a:avLst/>
          </a:prstGeom>
          <a:noFill/>
        </p:spPr>
        <p:txBody>
          <a:bodyPr wrap="square">
            <a:spAutoFit/>
          </a:bodyPr>
          <a:lstStyle/>
          <a:p>
            <a:pPr>
              <a:spcBef>
                <a:spcPts val="1800"/>
              </a:spcBef>
            </a:pPr>
            <a:r>
              <a:rPr lang="en-US" sz="2800" b="1" dirty="0"/>
              <a:t>Ages 5 to 17</a:t>
            </a:r>
          </a:p>
          <a:p>
            <a:pPr>
              <a:spcBef>
                <a:spcPts val="1800"/>
              </a:spcBef>
            </a:pPr>
            <a:r>
              <a:rPr lang="en-US" sz="2800" b="1" dirty="0"/>
              <a:t>U.S., Canada, and the U.K.</a:t>
            </a:r>
          </a:p>
          <a:p>
            <a:pPr>
              <a:spcBef>
                <a:spcPts val="1800"/>
              </a:spcBef>
            </a:pPr>
            <a:r>
              <a:rPr lang="en-US" sz="2800" b="1" dirty="0"/>
              <a:t>Curriculum modified for kids</a:t>
            </a:r>
          </a:p>
          <a:p>
            <a:pPr>
              <a:spcBef>
                <a:spcPts val="1800"/>
              </a:spcBef>
            </a:pPr>
            <a:r>
              <a:rPr lang="en-US" sz="2800" b="1" dirty="0"/>
              <a:t>Over 600 have learned CW</a:t>
            </a:r>
          </a:p>
        </p:txBody>
      </p:sp>
      <p:pic>
        <p:nvPicPr>
          <p:cNvPr id="8" name="Graphic 7">
            <a:extLst>
              <a:ext uri="{FF2B5EF4-FFF2-40B4-BE49-F238E27FC236}">
                <a16:creationId xmlns:a16="http://schemas.microsoft.com/office/drawing/2014/main" id="{2AC4D5B3-0573-7C57-D173-272BAF31A48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8675" y="3690972"/>
            <a:ext cx="249794" cy="249794"/>
          </a:xfrm>
          <a:prstGeom prst="rect">
            <a:avLst/>
          </a:prstGeom>
        </p:spPr>
      </p:pic>
      <p:pic>
        <p:nvPicPr>
          <p:cNvPr id="9" name="Graphic 8">
            <a:extLst>
              <a:ext uri="{FF2B5EF4-FFF2-40B4-BE49-F238E27FC236}">
                <a16:creationId xmlns:a16="http://schemas.microsoft.com/office/drawing/2014/main" id="{2521B9D1-CD98-F483-23BE-62A8259F977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8675" y="4311713"/>
            <a:ext cx="249794" cy="249794"/>
          </a:xfrm>
          <a:prstGeom prst="rect">
            <a:avLst/>
          </a:prstGeom>
        </p:spPr>
      </p:pic>
      <p:pic>
        <p:nvPicPr>
          <p:cNvPr id="10" name="Graphic 9">
            <a:extLst>
              <a:ext uri="{FF2B5EF4-FFF2-40B4-BE49-F238E27FC236}">
                <a16:creationId xmlns:a16="http://schemas.microsoft.com/office/drawing/2014/main" id="{4306DFBA-AF03-907D-486E-9520BAAE28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8675" y="4984717"/>
            <a:ext cx="249794" cy="249794"/>
          </a:xfrm>
          <a:prstGeom prst="rect">
            <a:avLst/>
          </a:prstGeom>
        </p:spPr>
      </p:pic>
      <p:pic>
        <p:nvPicPr>
          <p:cNvPr id="11" name="Graphic 10">
            <a:extLst>
              <a:ext uri="{FF2B5EF4-FFF2-40B4-BE49-F238E27FC236}">
                <a16:creationId xmlns:a16="http://schemas.microsoft.com/office/drawing/2014/main" id="{0280E3F2-CA89-3485-5B0E-1265E639765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0655" y="5621063"/>
            <a:ext cx="249794" cy="249794"/>
          </a:xfrm>
          <a:prstGeom prst="rect">
            <a:avLst/>
          </a:prstGeom>
        </p:spPr>
      </p:pic>
      <p:pic>
        <p:nvPicPr>
          <p:cNvPr id="12" name="officeArt object" descr="officeArt object">
            <a:extLst>
              <a:ext uri="{FF2B5EF4-FFF2-40B4-BE49-F238E27FC236}">
                <a16:creationId xmlns:a16="http://schemas.microsoft.com/office/drawing/2014/main" id="{D07CCA8F-C36E-D58C-39EF-6189C45BFBF0}"/>
              </a:ext>
            </a:extLst>
          </p:cNvPr>
          <p:cNvPicPr>
            <a:picLocks noChangeAspect="1"/>
          </p:cNvPicPr>
          <p:nvPr/>
        </p:nvPicPr>
        <p:blipFill>
          <a:blip r:embed="rId4"/>
          <a:stretch>
            <a:fillRect/>
          </a:stretch>
        </p:blipFill>
        <p:spPr>
          <a:xfrm>
            <a:off x="7107603" y="1164042"/>
            <a:ext cx="4273699" cy="5200954"/>
          </a:xfrm>
          <a:prstGeom prst="rect">
            <a:avLst/>
          </a:prstGeom>
          <a:ln w="12700">
            <a:miter lim="400000"/>
          </a:ln>
        </p:spPr>
      </p:pic>
    </p:spTree>
    <p:extLst>
      <p:ext uri="{BB962C8B-B14F-4D97-AF65-F5344CB8AC3E}">
        <p14:creationId xmlns:p14="http://schemas.microsoft.com/office/powerpoint/2010/main" val="3790253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1CEB22-CC55-6938-DDA2-4C6086757FE0}"/>
              </a:ext>
            </a:extLst>
          </p:cNvPr>
          <p:cNvSpPr txBox="1"/>
          <p:nvPr/>
        </p:nvSpPr>
        <p:spPr>
          <a:xfrm>
            <a:off x="304800" y="132487"/>
            <a:ext cx="8267700" cy="646331"/>
          </a:xfrm>
          <a:prstGeom prst="rect">
            <a:avLst/>
          </a:prstGeom>
          <a:noFill/>
        </p:spPr>
        <p:txBody>
          <a:bodyPr wrap="square">
            <a:spAutoFit/>
          </a:bodyPr>
          <a:lstStyle/>
          <a:p>
            <a:r>
              <a:rPr lang="en-US" sz="3600" b="1" cap="all" dirty="0"/>
              <a:t>Weekly Forums</a:t>
            </a:r>
          </a:p>
        </p:txBody>
      </p:sp>
      <p:sp>
        <p:nvSpPr>
          <p:cNvPr id="3" name="TextBox 2">
            <a:extLst>
              <a:ext uri="{FF2B5EF4-FFF2-40B4-BE49-F238E27FC236}">
                <a16:creationId xmlns:a16="http://schemas.microsoft.com/office/drawing/2014/main" id="{D97EBFB5-B2DF-C7D0-B75C-B55D6009C2DF}"/>
              </a:ext>
            </a:extLst>
          </p:cNvPr>
          <p:cNvSpPr txBox="1"/>
          <p:nvPr/>
        </p:nvSpPr>
        <p:spPr>
          <a:xfrm>
            <a:off x="688182" y="1826984"/>
            <a:ext cx="4698465" cy="4493538"/>
          </a:xfrm>
          <a:prstGeom prst="rect">
            <a:avLst/>
          </a:prstGeom>
          <a:noFill/>
        </p:spPr>
        <p:txBody>
          <a:bodyPr wrap="square">
            <a:spAutoFit/>
          </a:bodyPr>
          <a:lstStyle/>
          <a:p>
            <a:pPr>
              <a:spcBef>
                <a:spcPts val="1800"/>
              </a:spcBef>
            </a:pPr>
            <a:r>
              <a:rPr lang="en-US" sz="2800" b="1" dirty="0"/>
              <a:t>Boat Anchors</a:t>
            </a:r>
          </a:p>
          <a:p>
            <a:pPr>
              <a:spcBef>
                <a:spcPts val="1800"/>
              </a:spcBef>
            </a:pPr>
            <a:r>
              <a:rPr lang="en-US" sz="2800" b="1" dirty="0"/>
              <a:t>QRP</a:t>
            </a:r>
          </a:p>
          <a:p>
            <a:pPr>
              <a:spcBef>
                <a:spcPts val="1800"/>
              </a:spcBef>
            </a:pPr>
            <a:r>
              <a:rPr lang="en-US" sz="2800" b="1" dirty="0"/>
              <a:t>Contesting</a:t>
            </a:r>
          </a:p>
          <a:p>
            <a:pPr>
              <a:spcBef>
                <a:spcPts val="1800"/>
              </a:spcBef>
            </a:pPr>
            <a:r>
              <a:rPr lang="en-US" sz="2800" b="1" dirty="0"/>
              <a:t>Technology</a:t>
            </a:r>
          </a:p>
          <a:p>
            <a:pPr>
              <a:spcBef>
                <a:spcPts val="1800"/>
              </a:spcBef>
            </a:pPr>
            <a:r>
              <a:rPr lang="en-US" sz="2800" b="1" dirty="0"/>
              <a:t>Antennas</a:t>
            </a:r>
          </a:p>
          <a:p>
            <a:pPr>
              <a:spcBef>
                <a:spcPts val="1800"/>
              </a:spcBef>
            </a:pPr>
            <a:r>
              <a:rPr lang="en-US" sz="2800" b="1" dirty="0" err="1"/>
              <a:t>DXpeditions</a:t>
            </a:r>
            <a:endParaRPr lang="en-US" sz="2800" b="1" dirty="0"/>
          </a:p>
          <a:p>
            <a:pPr>
              <a:spcBef>
                <a:spcPts val="1800"/>
              </a:spcBef>
            </a:pPr>
            <a:r>
              <a:rPr lang="en-US" sz="2800" b="1" dirty="0"/>
              <a:t>Historical Events</a:t>
            </a:r>
          </a:p>
        </p:txBody>
      </p:sp>
      <p:pic>
        <p:nvPicPr>
          <p:cNvPr id="4" name="Graphic 3">
            <a:extLst>
              <a:ext uri="{FF2B5EF4-FFF2-40B4-BE49-F238E27FC236}">
                <a16:creationId xmlns:a16="http://schemas.microsoft.com/office/drawing/2014/main" id="{226B6BA6-2D06-9E7E-070E-5F48B0C93B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4428" y="1977224"/>
            <a:ext cx="249794" cy="249794"/>
          </a:xfrm>
          <a:prstGeom prst="rect">
            <a:avLst/>
          </a:prstGeom>
        </p:spPr>
      </p:pic>
      <p:pic>
        <p:nvPicPr>
          <p:cNvPr id="5" name="Graphic 4">
            <a:extLst>
              <a:ext uri="{FF2B5EF4-FFF2-40B4-BE49-F238E27FC236}">
                <a16:creationId xmlns:a16="http://schemas.microsoft.com/office/drawing/2014/main" id="{9355115B-3B28-71F9-6AAD-28230FF6B44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4428" y="2621977"/>
            <a:ext cx="249794" cy="249794"/>
          </a:xfrm>
          <a:prstGeom prst="rect">
            <a:avLst/>
          </a:prstGeom>
        </p:spPr>
      </p:pic>
      <p:pic>
        <p:nvPicPr>
          <p:cNvPr id="6" name="Graphic 5">
            <a:extLst>
              <a:ext uri="{FF2B5EF4-FFF2-40B4-BE49-F238E27FC236}">
                <a16:creationId xmlns:a16="http://schemas.microsoft.com/office/drawing/2014/main" id="{784B54CF-69FC-0345-DB46-8C86B439CB7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4428" y="3304103"/>
            <a:ext cx="249794" cy="249794"/>
          </a:xfrm>
          <a:prstGeom prst="rect">
            <a:avLst/>
          </a:prstGeom>
        </p:spPr>
      </p:pic>
      <p:pic>
        <p:nvPicPr>
          <p:cNvPr id="7" name="Graphic 6">
            <a:extLst>
              <a:ext uri="{FF2B5EF4-FFF2-40B4-BE49-F238E27FC236}">
                <a16:creationId xmlns:a16="http://schemas.microsoft.com/office/drawing/2014/main" id="{62C6A578-CEBF-A7EE-5F95-7487426588E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4428" y="3948856"/>
            <a:ext cx="249794" cy="249794"/>
          </a:xfrm>
          <a:prstGeom prst="rect">
            <a:avLst/>
          </a:prstGeom>
        </p:spPr>
      </p:pic>
      <p:pic>
        <p:nvPicPr>
          <p:cNvPr id="8" name="Graphic 7">
            <a:extLst>
              <a:ext uri="{FF2B5EF4-FFF2-40B4-BE49-F238E27FC236}">
                <a16:creationId xmlns:a16="http://schemas.microsoft.com/office/drawing/2014/main" id="{1C6EA19C-B180-8966-CEE6-A3A134F2A16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6408" y="4571385"/>
            <a:ext cx="249794" cy="249794"/>
          </a:xfrm>
          <a:prstGeom prst="rect">
            <a:avLst/>
          </a:prstGeom>
        </p:spPr>
      </p:pic>
      <p:pic>
        <p:nvPicPr>
          <p:cNvPr id="9" name="Graphic 8">
            <a:extLst>
              <a:ext uri="{FF2B5EF4-FFF2-40B4-BE49-F238E27FC236}">
                <a16:creationId xmlns:a16="http://schemas.microsoft.com/office/drawing/2014/main" id="{9EEB4FC5-B117-F274-2471-B56568FBAA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8388" y="5252807"/>
            <a:ext cx="249794" cy="249794"/>
          </a:xfrm>
          <a:prstGeom prst="rect">
            <a:avLst/>
          </a:prstGeom>
        </p:spPr>
      </p:pic>
      <p:sp>
        <p:nvSpPr>
          <p:cNvPr id="10" name="TextBox 9">
            <a:extLst>
              <a:ext uri="{FF2B5EF4-FFF2-40B4-BE49-F238E27FC236}">
                <a16:creationId xmlns:a16="http://schemas.microsoft.com/office/drawing/2014/main" id="{13404C65-4F49-74A1-E974-48CEFF134B33}"/>
              </a:ext>
            </a:extLst>
          </p:cNvPr>
          <p:cNvSpPr txBox="1"/>
          <p:nvPr/>
        </p:nvSpPr>
        <p:spPr>
          <a:xfrm>
            <a:off x="6325444" y="1858419"/>
            <a:ext cx="5741648" cy="4493538"/>
          </a:xfrm>
          <a:prstGeom prst="rect">
            <a:avLst/>
          </a:prstGeom>
          <a:noFill/>
        </p:spPr>
        <p:txBody>
          <a:bodyPr wrap="square">
            <a:spAutoFit/>
          </a:bodyPr>
          <a:lstStyle/>
          <a:p>
            <a:pPr>
              <a:spcBef>
                <a:spcPts val="1800"/>
              </a:spcBef>
            </a:pPr>
            <a:r>
              <a:rPr lang="en-US" sz="2800" b="1" dirty="0" err="1"/>
              <a:t>Morserino</a:t>
            </a:r>
            <a:r>
              <a:rPr lang="en-US" sz="2800" b="1" dirty="0"/>
              <a:t> Users</a:t>
            </a:r>
          </a:p>
          <a:p>
            <a:pPr>
              <a:spcBef>
                <a:spcPts val="1800"/>
              </a:spcBef>
            </a:pPr>
            <a:r>
              <a:rPr lang="en-US" sz="2800" b="1" dirty="0"/>
              <a:t>Satellites</a:t>
            </a:r>
          </a:p>
          <a:p>
            <a:pPr>
              <a:spcBef>
                <a:spcPts val="1800"/>
              </a:spcBef>
            </a:pPr>
            <a:r>
              <a:rPr lang="en-US" sz="2800" b="1" dirty="0"/>
              <a:t>POTA and SOTA</a:t>
            </a:r>
          </a:p>
          <a:p>
            <a:pPr>
              <a:spcBef>
                <a:spcPts val="1800"/>
              </a:spcBef>
            </a:pPr>
            <a:r>
              <a:rPr lang="en-US" sz="2800" b="1" dirty="0"/>
              <a:t>Wild About Bugs</a:t>
            </a:r>
          </a:p>
          <a:p>
            <a:pPr>
              <a:spcBef>
                <a:spcPts val="1800"/>
              </a:spcBef>
            </a:pPr>
            <a:r>
              <a:rPr lang="en-US" sz="2800" b="1" dirty="0"/>
              <a:t>Elmer 101</a:t>
            </a:r>
          </a:p>
          <a:p>
            <a:pPr>
              <a:spcBef>
                <a:spcPts val="1800"/>
              </a:spcBef>
            </a:pPr>
            <a:r>
              <a:rPr lang="en-US" sz="2800" b="1" dirty="0"/>
              <a:t>Portable Ops</a:t>
            </a:r>
          </a:p>
          <a:p>
            <a:pPr>
              <a:spcBef>
                <a:spcPts val="1800"/>
              </a:spcBef>
            </a:pPr>
            <a:r>
              <a:rPr lang="en-US" sz="2800" b="1" dirty="0"/>
              <a:t>Electronic Theory</a:t>
            </a:r>
          </a:p>
        </p:txBody>
      </p:sp>
      <p:pic>
        <p:nvPicPr>
          <p:cNvPr id="11" name="Graphic 10">
            <a:extLst>
              <a:ext uri="{FF2B5EF4-FFF2-40B4-BE49-F238E27FC236}">
                <a16:creationId xmlns:a16="http://schemas.microsoft.com/office/drawing/2014/main" id="{74E7FA33-FA6C-FE25-2191-9D1FB1F7D09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75650" y="2045164"/>
            <a:ext cx="249794" cy="249794"/>
          </a:xfrm>
          <a:prstGeom prst="rect">
            <a:avLst/>
          </a:prstGeom>
        </p:spPr>
      </p:pic>
      <p:pic>
        <p:nvPicPr>
          <p:cNvPr id="12" name="Graphic 11">
            <a:extLst>
              <a:ext uri="{FF2B5EF4-FFF2-40B4-BE49-F238E27FC236}">
                <a16:creationId xmlns:a16="http://schemas.microsoft.com/office/drawing/2014/main" id="{2E712535-B5A6-5015-573A-0DCA9BCF7D6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74902" y="2653157"/>
            <a:ext cx="249794" cy="249794"/>
          </a:xfrm>
          <a:prstGeom prst="rect">
            <a:avLst/>
          </a:prstGeom>
        </p:spPr>
      </p:pic>
      <p:pic>
        <p:nvPicPr>
          <p:cNvPr id="13" name="Graphic 12">
            <a:extLst>
              <a:ext uri="{FF2B5EF4-FFF2-40B4-BE49-F238E27FC236}">
                <a16:creationId xmlns:a16="http://schemas.microsoft.com/office/drawing/2014/main" id="{072AFACA-0D23-7834-3E3E-C6DDBC6D1FA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74154" y="3305614"/>
            <a:ext cx="249794" cy="249794"/>
          </a:xfrm>
          <a:prstGeom prst="rect">
            <a:avLst/>
          </a:prstGeom>
        </p:spPr>
      </p:pic>
      <p:pic>
        <p:nvPicPr>
          <p:cNvPr id="14" name="Graphic 13">
            <a:extLst>
              <a:ext uri="{FF2B5EF4-FFF2-40B4-BE49-F238E27FC236}">
                <a16:creationId xmlns:a16="http://schemas.microsoft.com/office/drawing/2014/main" id="{55DA8044-0B06-1EB9-2932-731BFF383D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74154" y="3980498"/>
            <a:ext cx="249794" cy="249794"/>
          </a:xfrm>
          <a:prstGeom prst="rect">
            <a:avLst/>
          </a:prstGeom>
        </p:spPr>
      </p:pic>
      <p:pic>
        <p:nvPicPr>
          <p:cNvPr id="15" name="Graphic 14">
            <a:extLst>
              <a:ext uri="{FF2B5EF4-FFF2-40B4-BE49-F238E27FC236}">
                <a16:creationId xmlns:a16="http://schemas.microsoft.com/office/drawing/2014/main" id="{E433555F-43E6-1759-57C8-F6228353197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71910" y="4619497"/>
            <a:ext cx="249794" cy="249794"/>
          </a:xfrm>
          <a:prstGeom prst="rect">
            <a:avLst/>
          </a:prstGeom>
        </p:spPr>
      </p:pic>
      <p:pic>
        <p:nvPicPr>
          <p:cNvPr id="16" name="Graphic 15">
            <a:extLst>
              <a:ext uri="{FF2B5EF4-FFF2-40B4-BE49-F238E27FC236}">
                <a16:creationId xmlns:a16="http://schemas.microsoft.com/office/drawing/2014/main" id="{4BD4958C-4F1D-3B56-646E-0B79122181D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75650" y="5277336"/>
            <a:ext cx="249794" cy="249794"/>
          </a:xfrm>
          <a:prstGeom prst="rect">
            <a:avLst/>
          </a:prstGeom>
        </p:spPr>
      </p:pic>
      <p:pic>
        <p:nvPicPr>
          <p:cNvPr id="17" name="Graphic 16">
            <a:extLst>
              <a:ext uri="{FF2B5EF4-FFF2-40B4-BE49-F238E27FC236}">
                <a16:creationId xmlns:a16="http://schemas.microsoft.com/office/drawing/2014/main" id="{0FDD083F-9FBC-D90F-E9B0-6FAFCEC3661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8388" y="5869345"/>
            <a:ext cx="249794" cy="249794"/>
          </a:xfrm>
          <a:prstGeom prst="rect">
            <a:avLst/>
          </a:prstGeom>
        </p:spPr>
      </p:pic>
      <p:pic>
        <p:nvPicPr>
          <p:cNvPr id="18" name="Graphic 17">
            <a:extLst>
              <a:ext uri="{FF2B5EF4-FFF2-40B4-BE49-F238E27FC236}">
                <a16:creationId xmlns:a16="http://schemas.microsoft.com/office/drawing/2014/main" id="{90485197-3D42-6F4F-163C-BC21D9D1505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71910" y="5915832"/>
            <a:ext cx="249794" cy="249794"/>
          </a:xfrm>
          <a:prstGeom prst="rect">
            <a:avLst/>
          </a:prstGeom>
        </p:spPr>
      </p:pic>
    </p:spTree>
    <p:extLst>
      <p:ext uri="{BB962C8B-B14F-4D97-AF65-F5344CB8AC3E}">
        <p14:creationId xmlns:p14="http://schemas.microsoft.com/office/powerpoint/2010/main" val="26585798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50E9B3-017A-12EE-C115-F1EC571BAFA2}"/>
              </a:ext>
            </a:extLst>
          </p:cNvPr>
          <p:cNvSpPr txBox="1"/>
          <p:nvPr/>
        </p:nvSpPr>
        <p:spPr>
          <a:xfrm>
            <a:off x="304799" y="132487"/>
            <a:ext cx="11103429" cy="646331"/>
          </a:xfrm>
          <a:prstGeom prst="rect">
            <a:avLst/>
          </a:prstGeom>
          <a:noFill/>
        </p:spPr>
        <p:txBody>
          <a:bodyPr wrap="square">
            <a:spAutoFit/>
          </a:bodyPr>
          <a:lstStyle/>
          <a:p>
            <a:r>
              <a:rPr lang="en-US" sz="3600" b="1" cap="all" dirty="0"/>
              <a:t>questions?</a:t>
            </a:r>
          </a:p>
        </p:txBody>
      </p:sp>
      <p:pic>
        <p:nvPicPr>
          <p:cNvPr id="6" name="73 SK.wav">
            <a:hlinkClick r:id="" action="ppaction://media"/>
            <a:extLst>
              <a:ext uri="{FF2B5EF4-FFF2-40B4-BE49-F238E27FC236}">
                <a16:creationId xmlns:a16="http://schemas.microsoft.com/office/drawing/2014/main" id="{457FD69C-147A-21D6-498B-D78C8CAF982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689599" y="5266381"/>
            <a:ext cx="812800" cy="812800"/>
          </a:xfrm>
          <a:prstGeom prst="rect">
            <a:avLst/>
          </a:prstGeom>
        </p:spPr>
      </p:pic>
      <p:pic>
        <p:nvPicPr>
          <p:cNvPr id="8" name="Picture 7" descr="A black and gold sign with a white circle and a black background&#10;&#10;AI-generated content may be incorrect.">
            <a:extLst>
              <a:ext uri="{FF2B5EF4-FFF2-40B4-BE49-F238E27FC236}">
                <a16:creationId xmlns:a16="http://schemas.microsoft.com/office/drawing/2014/main" id="{7E21425A-A208-85B0-51FF-56B0DC5350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37905" y="1694616"/>
            <a:ext cx="6916189" cy="3468767"/>
          </a:xfrm>
          <a:prstGeom prst="rect">
            <a:avLst/>
          </a:prstGeom>
        </p:spPr>
      </p:pic>
    </p:spTree>
    <p:extLst>
      <p:ext uri="{BB962C8B-B14F-4D97-AF65-F5344CB8AC3E}">
        <p14:creationId xmlns:p14="http://schemas.microsoft.com/office/powerpoint/2010/main" val="2644470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30"/>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FEFEFE"/>
              </a:buClr>
              <a:buSzPts val="4800"/>
              <a:buFont typeface="Calibri"/>
              <a:buNone/>
            </a:pPr>
            <a:r>
              <a:rPr lang="en-US" sz="4800"/>
              <a:t>HamRadioDuo</a:t>
            </a:r>
            <a:endParaRPr sz="4800"/>
          </a:p>
        </p:txBody>
      </p:sp>
      <p:pic>
        <p:nvPicPr>
          <p:cNvPr id="531" name="Google Shape;531;p30"/>
          <p:cNvPicPr preferRelativeResize="0">
            <a:picLocks noGrp="1"/>
          </p:cNvPicPr>
          <p:nvPr>
            <p:ph idx="1"/>
          </p:nvPr>
        </p:nvPicPr>
        <p:blipFill rotWithShape="1">
          <a:blip r:embed="rId3">
            <a:alphaModFix/>
          </a:blip>
          <a:srcRect/>
          <a:stretch/>
        </p:blipFill>
        <p:spPr>
          <a:xfrm>
            <a:off x="2592925" y="2384502"/>
            <a:ext cx="7537887" cy="3778250"/>
          </a:xfrm>
          <a:prstGeom prst="rect">
            <a:avLst/>
          </a:prstGeom>
          <a:noFill/>
          <a:ln>
            <a:noFill/>
          </a:ln>
        </p:spPr>
      </p:pic>
      <p:sp>
        <p:nvSpPr>
          <p:cNvPr id="532" name="Google Shape;532;p30"/>
          <p:cNvSpPr txBox="1"/>
          <p:nvPr/>
        </p:nvSpPr>
        <p:spPr>
          <a:xfrm>
            <a:off x="2592925" y="1576039"/>
            <a:ext cx="4822800" cy="477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500">
                <a:solidFill>
                  <a:schemeClr val="lt1"/>
                </a:solidFill>
                <a:latin typeface="Calibri"/>
                <a:ea typeface="Calibri"/>
                <a:cs typeface="Calibri"/>
                <a:sym typeface="Calibri"/>
              </a:rPr>
              <a:t>Mike N4FFF and Becky N4BKY</a:t>
            </a:r>
            <a:endParaRPr sz="2100"/>
          </a:p>
        </p:txBody>
      </p:sp>
      <p:pic>
        <p:nvPicPr>
          <p:cNvPr id="533" name="Google Shape;533;p30"/>
          <p:cNvPicPr preferRelativeResize="0"/>
          <p:nvPr/>
        </p:nvPicPr>
        <p:blipFill>
          <a:blip r:embed="rId4">
            <a:alphaModFix/>
          </a:blip>
          <a:stretch>
            <a:fillRect/>
          </a:stretch>
        </p:blipFill>
        <p:spPr>
          <a:xfrm>
            <a:off x="2540988" y="308300"/>
            <a:ext cx="7447875" cy="11916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g364033843c7_0_0"/>
          <p:cNvSpPr txBox="1">
            <a:spLocks noGrp="1"/>
          </p:cNvSpPr>
          <p:nvPr>
            <p:ph type="title"/>
          </p:nvPr>
        </p:nvSpPr>
        <p:spPr>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Fun</a:t>
            </a:r>
            <a:endParaRPr/>
          </a:p>
        </p:txBody>
      </p:sp>
      <p:sp>
        <p:nvSpPr>
          <p:cNvPr id="540" name="Google Shape;540;g364033843c7_0_0"/>
          <p:cNvSpPr txBox="1">
            <a:spLocks noGrp="1"/>
          </p:cNvSpPr>
          <p:nvPr>
            <p:ph idx="1"/>
          </p:nvPr>
        </p:nvSpPr>
        <p:spPr>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 </a:t>
            </a:r>
            <a:endParaRPr/>
          </a:p>
        </p:txBody>
      </p:sp>
      <p:pic>
        <p:nvPicPr>
          <p:cNvPr id="2" name="hamradioduo.mp4">
            <a:hlinkClick r:id="" action="ppaction://media"/>
            <a:extLst>
              <a:ext uri="{FF2B5EF4-FFF2-40B4-BE49-F238E27FC236}">
                <a16:creationId xmlns:a16="http://schemas.microsoft.com/office/drawing/2014/main" id="{EF8104DD-4F79-4501-980D-6ADBBDA3E37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167188" y="0"/>
            <a:ext cx="3857625"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62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remove"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EC426-4B7C-A825-F32F-F9AC6EB76FAD}"/>
              </a:ext>
            </a:extLst>
          </p:cNvPr>
          <p:cNvSpPr>
            <a:spLocks noGrp="1"/>
          </p:cNvSpPr>
          <p:nvPr>
            <p:ph idx="1"/>
          </p:nvPr>
        </p:nvSpPr>
        <p:spPr/>
        <p:txBody>
          <a:bodyPr>
            <a:normAutofit/>
          </a:bodyPr>
          <a:lstStyle/>
          <a:p>
            <a:pPr marL="0" indent="0">
              <a:buNone/>
            </a:pPr>
            <a:r>
              <a:rPr lang="en-US" sz="4800" dirty="0"/>
              <a:t>If anyone takes photos during the session, please share them to K4KEF@keithford.com</a:t>
            </a:r>
          </a:p>
        </p:txBody>
      </p:sp>
    </p:spTree>
    <p:extLst>
      <p:ext uri="{BB962C8B-B14F-4D97-AF65-F5344CB8AC3E}">
        <p14:creationId xmlns:p14="http://schemas.microsoft.com/office/powerpoint/2010/main" val="10099971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g364033843c7_0_40"/>
          <p:cNvSpPr txBox="1">
            <a:spLocks noGrp="1"/>
          </p:cNvSpPr>
          <p:nvPr>
            <p:ph type="title"/>
          </p:nvPr>
        </p:nvSpPr>
        <p:spPr>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Fun (in case we can’t play the video)</a:t>
            </a:r>
            <a:endParaRPr/>
          </a:p>
        </p:txBody>
      </p:sp>
      <p:sp>
        <p:nvSpPr>
          <p:cNvPr id="548" name="Google Shape;548;g364033843c7_0_40"/>
          <p:cNvSpPr txBox="1">
            <a:spLocks noGrp="1"/>
          </p:cNvSpPr>
          <p:nvPr>
            <p:ph idx="1"/>
          </p:nvPr>
        </p:nvSpPr>
        <p:spPr>
          <a:xfrm>
            <a:off x="1714812" y="2491325"/>
            <a:ext cx="8915400" cy="3777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 </a:t>
            </a:r>
            <a:endParaRPr/>
          </a:p>
        </p:txBody>
      </p:sp>
      <p:pic>
        <p:nvPicPr>
          <p:cNvPr id="549" name="Google Shape;549;g364033843c7_0_40" title="DJI_20250327204635_0002_D.00_00_22_07.Still003.png"/>
          <p:cNvPicPr preferRelativeResize="0"/>
          <p:nvPr/>
        </p:nvPicPr>
        <p:blipFill>
          <a:blip r:embed="rId3">
            <a:alphaModFix/>
          </a:blip>
          <a:stretch>
            <a:fillRect/>
          </a:stretch>
        </p:blipFill>
        <p:spPr>
          <a:xfrm>
            <a:off x="922950" y="2227051"/>
            <a:ext cx="2124903" cy="3777600"/>
          </a:xfrm>
          <a:prstGeom prst="rect">
            <a:avLst/>
          </a:prstGeom>
          <a:noFill/>
          <a:ln>
            <a:noFill/>
          </a:ln>
        </p:spPr>
      </p:pic>
      <p:pic>
        <p:nvPicPr>
          <p:cNvPr id="550" name="Google Shape;550;g364033843c7_0_40" title="DJI_20250327204635_0002_D.00_00_23_15.Still004.png"/>
          <p:cNvPicPr preferRelativeResize="0"/>
          <p:nvPr/>
        </p:nvPicPr>
        <p:blipFill>
          <a:blip r:embed="rId4">
            <a:alphaModFix/>
          </a:blip>
          <a:stretch>
            <a:fillRect/>
          </a:stretch>
        </p:blipFill>
        <p:spPr>
          <a:xfrm>
            <a:off x="3047849" y="2227045"/>
            <a:ext cx="2124900" cy="3777629"/>
          </a:xfrm>
          <a:prstGeom prst="rect">
            <a:avLst/>
          </a:prstGeom>
          <a:noFill/>
          <a:ln>
            <a:noFill/>
          </a:ln>
        </p:spPr>
      </p:pic>
      <p:pic>
        <p:nvPicPr>
          <p:cNvPr id="551" name="Google Shape;551;g364033843c7_0_40" title="DJI_20250327204635_0002_D.00_00_31_20.Still005.png"/>
          <p:cNvPicPr preferRelativeResize="0"/>
          <p:nvPr/>
        </p:nvPicPr>
        <p:blipFill>
          <a:blip r:embed="rId5">
            <a:alphaModFix/>
          </a:blip>
          <a:stretch>
            <a:fillRect/>
          </a:stretch>
        </p:blipFill>
        <p:spPr>
          <a:xfrm>
            <a:off x="5172750" y="2263600"/>
            <a:ext cx="2083776" cy="3704501"/>
          </a:xfrm>
          <a:prstGeom prst="rect">
            <a:avLst/>
          </a:prstGeom>
          <a:noFill/>
          <a:ln>
            <a:noFill/>
          </a:ln>
        </p:spPr>
      </p:pic>
      <p:pic>
        <p:nvPicPr>
          <p:cNvPr id="552" name="Google Shape;552;g364033843c7_0_40" title="DJI_20250327204635_0002_D.00_00_36_21.Still006.png"/>
          <p:cNvPicPr preferRelativeResize="0"/>
          <p:nvPr/>
        </p:nvPicPr>
        <p:blipFill>
          <a:blip r:embed="rId6">
            <a:alphaModFix/>
          </a:blip>
          <a:stretch>
            <a:fillRect/>
          </a:stretch>
        </p:blipFill>
        <p:spPr>
          <a:xfrm>
            <a:off x="7256525" y="2263624"/>
            <a:ext cx="2083776" cy="3704462"/>
          </a:xfrm>
          <a:prstGeom prst="rect">
            <a:avLst/>
          </a:prstGeom>
          <a:noFill/>
          <a:ln>
            <a:noFill/>
          </a:ln>
        </p:spPr>
      </p:pic>
      <p:pic>
        <p:nvPicPr>
          <p:cNvPr id="553" name="Google Shape;553;g364033843c7_0_40" title="DJI_20250327204635_0002_D.00_00_38_29.Still007.png"/>
          <p:cNvPicPr preferRelativeResize="0"/>
          <p:nvPr/>
        </p:nvPicPr>
        <p:blipFill>
          <a:blip r:embed="rId7">
            <a:alphaModFix/>
          </a:blip>
          <a:stretch>
            <a:fillRect/>
          </a:stretch>
        </p:blipFill>
        <p:spPr>
          <a:xfrm>
            <a:off x="9381429" y="2263613"/>
            <a:ext cx="2184921" cy="388429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g364033843c7_0_53"/>
          <p:cNvSpPr txBox="1">
            <a:spLocks noGrp="1"/>
          </p:cNvSpPr>
          <p:nvPr>
            <p:ph type="title"/>
          </p:nvPr>
        </p:nvSpPr>
        <p:spPr>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Fun (in case we can’t play the video)</a:t>
            </a:r>
            <a:endParaRPr/>
          </a:p>
        </p:txBody>
      </p:sp>
      <p:sp>
        <p:nvSpPr>
          <p:cNvPr id="560" name="Google Shape;560;g364033843c7_0_53"/>
          <p:cNvSpPr txBox="1">
            <a:spLocks noGrp="1"/>
          </p:cNvSpPr>
          <p:nvPr>
            <p:ph idx="1"/>
          </p:nvPr>
        </p:nvSpPr>
        <p:spPr>
          <a:xfrm>
            <a:off x="1714812" y="2491325"/>
            <a:ext cx="8915400" cy="3777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 </a:t>
            </a:r>
            <a:endParaRPr/>
          </a:p>
        </p:txBody>
      </p:sp>
      <p:pic>
        <p:nvPicPr>
          <p:cNvPr id="561" name="Google Shape;561;g364033843c7_0_53" title="DJI_20250327204635_0002_D.00_00_43_20.Still008.png"/>
          <p:cNvPicPr preferRelativeResize="0"/>
          <p:nvPr/>
        </p:nvPicPr>
        <p:blipFill>
          <a:blip r:embed="rId3">
            <a:alphaModFix/>
          </a:blip>
          <a:stretch>
            <a:fillRect/>
          </a:stretch>
        </p:blipFill>
        <p:spPr>
          <a:xfrm>
            <a:off x="505802" y="1536050"/>
            <a:ext cx="2467676" cy="4386998"/>
          </a:xfrm>
          <a:prstGeom prst="rect">
            <a:avLst/>
          </a:prstGeom>
          <a:noFill/>
          <a:ln>
            <a:noFill/>
          </a:ln>
        </p:spPr>
      </p:pic>
      <p:pic>
        <p:nvPicPr>
          <p:cNvPr id="562" name="Google Shape;562;g364033843c7_0_53" title="DJI_20250327204635_0002_D.00_00_48_03.Still009.png"/>
          <p:cNvPicPr preferRelativeResize="0"/>
          <p:nvPr/>
        </p:nvPicPr>
        <p:blipFill>
          <a:blip r:embed="rId4">
            <a:alphaModFix/>
          </a:blip>
          <a:stretch>
            <a:fillRect/>
          </a:stretch>
        </p:blipFill>
        <p:spPr>
          <a:xfrm>
            <a:off x="2973471" y="1450725"/>
            <a:ext cx="2716899" cy="4830048"/>
          </a:xfrm>
          <a:prstGeom prst="rect">
            <a:avLst/>
          </a:prstGeom>
          <a:noFill/>
          <a:ln>
            <a:noFill/>
          </a:ln>
        </p:spPr>
      </p:pic>
      <p:pic>
        <p:nvPicPr>
          <p:cNvPr id="563" name="Google Shape;563;g364033843c7_0_53" title="DJI_20250327204635_0002_D.00_00_58_14.Still011.png"/>
          <p:cNvPicPr preferRelativeResize="0"/>
          <p:nvPr/>
        </p:nvPicPr>
        <p:blipFill>
          <a:blip r:embed="rId5">
            <a:alphaModFix/>
          </a:blip>
          <a:stretch>
            <a:fillRect/>
          </a:stretch>
        </p:blipFill>
        <p:spPr>
          <a:xfrm>
            <a:off x="8424922" y="1450725"/>
            <a:ext cx="2818025" cy="5009827"/>
          </a:xfrm>
          <a:prstGeom prst="rect">
            <a:avLst/>
          </a:prstGeom>
          <a:noFill/>
          <a:ln>
            <a:noFill/>
          </a:ln>
        </p:spPr>
      </p:pic>
      <p:pic>
        <p:nvPicPr>
          <p:cNvPr id="564" name="Google Shape;564;g364033843c7_0_53" title="DJI_20250327204635_0002_D.00_01_06_04.Still012.png"/>
          <p:cNvPicPr preferRelativeResize="0"/>
          <p:nvPr/>
        </p:nvPicPr>
        <p:blipFill>
          <a:blip r:embed="rId6">
            <a:alphaModFix/>
          </a:blip>
          <a:stretch>
            <a:fillRect/>
          </a:stretch>
        </p:blipFill>
        <p:spPr>
          <a:xfrm>
            <a:off x="5690371" y="1450731"/>
            <a:ext cx="2716899" cy="483004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g364033843c7_0_26"/>
          <p:cNvSpPr txBox="1">
            <a:spLocks noGrp="1"/>
          </p:cNvSpPr>
          <p:nvPr>
            <p:ph type="title"/>
          </p:nvPr>
        </p:nvSpPr>
        <p:spPr>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dirty="0"/>
              <a:t>Getting Started</a:t>
            </a:r>
            <a:endParaRPr dirty="0"/>
          </a:p>
        </p:txBody>
      </p:sp>
      <p:sp>
        <p:nvSpPr>
          <p:cNvPr id="571" name="Google Shape;571;g364033843c7_0_26"/>
          <p:cNvSpPr txBox="1">
            <a:spLocks noGrp="1"/>
          </p:cNvSpPr>
          <p:nvPr>
            <p:ph idx="1"/>
          </p:nvPr>
        </p:nvSpPr>
        <p:spPr>
          <a:xfrm>
            <a:off x="2012950" y="2133600"/>
            <a:ext cx="5429355" cy="3777600"/>
          </a:xfrm>
          <a:prstGeom prst="rect">
            <a:avLst/>
          </a:prstGeom>
        </p:spPr>
        <p:txBody>
          <a:bodyPr spcFirstLastPara="1" wrap="square" lIns="91425" tIns="45700" rIns="91425" bIns="45700" anchor="t" anchorCtr="0">
            <a:normAutofit fontScale="77500" lnSpcReduction="20000"/>
          </a:bodyPr>
          <a:lstStyle/>
          <a:p>
            <a:pPr marL="0" lvl="0" indent="0" algn="l" rtl="0">
              <a:spcBef>
                <a:spcPts val="1000"/>
              </a:spcBef>
              <a:spcAft>
                <a:spcPts val="0"/>
              </a:spcAft>
              <a:buNone/>
            </a:pPr>
            <a:r>
              <a:rPr lang="en-US" sz="4200" dirty="0" err="1"/>
              <a:t>learnmorsecode.org</a:t>
            </a:r>
            <a:endParaRPr sz="4200" dirty="0"/>
          </a:p>
          <a:p>
            <a:pPr marL="457200" lvl="0" indent="-455294" algn="l" rtl="0">
              <a:spcBef>
                <a:spcPts val="1000"/>
              </a:spcBef>
              <a:spcAft>
                <a:spcPts val="0"/>
              </a:spcAft>
              <a:buSzPct val="100000"/>
              <a:buChar char="🠶"/>
            </a:pPr>
            <a:r>
              <a:rPr lang="en-US" sz="4200" dirty="0"/>
              <a:t>for anyone wanting to learn</a:t>
            </a:r>
            <a:endParaRPr sz="4200" dirty="0"/>
          </a:p>
          <a:p>
            <a:pPr marL="457200" lvl="0" indent="-455294" algn="l" rtl="0">
              <a:spcBef>
                <a:spcPts val="0"/>
              </a:spcBef>
              <a:spcAft>
                <a:spcPts val="0"/>
              </a:spcAft>
              <a:buSzPct val="100000"/>
              <a:buChar char="🠶"/>
            </a:pPr>
            <a:r>
              <a:rPr lang="en-US" sz="4200" dirty="0"/>
              <a:t>why</a:t>
            </a:r>
            <a:endParaRPr sz="4200" dirty="0"/>
          </a:p>
          <a:p>
            <a:pPr marL="457200" lvl="0" indent="-455294" algn="l" rtl="0">
              <a:spcBef>
                <a:spcPts val="0"/>
              </a:spcBef>
              <a:spcAft>
                <a:spcPts val="0"/>
              </a:spcAft>
              <a:buSzPct val="100000"/>
              <a:buChar char="🠶"/>
            </a:pPr>
            <a:r>
              <a:rPr lang="en-US" sz="4200" dirty="0"/>
              <a:t>learning</a:t>
            </a:r>
            <a:endParaRPr sz="4200" dirty="0"/>
          </a:p>
          <a:p>
            <a:pPr marL="457200" lvl="0" indent="-455294" algn="l" rtl="0">
              <a:spcBef>
                <a:spcPts val="0"/>
              </a:spcBef>
              <a:spcAft>
                <a:spcPts val="0"/>
              </a:spcAft>
              <a:buSzPct val="100000"/>
              <a:buChar char="🠶"/>
            </a:pPr>
            <a:r>
              <a:rPr lang="en-US" sz="4200" dirty="0"/>
              <a:t>getting licensed</a:t>
            </a:r>
            <a:endParaRPr sz="4200" dirty="0"/>
          </a:p>
          <a:p>
            <a:pPr marL="457200" lvl="0" indent="-455294" algn="l" rtl="0">
              <a:spcBef>
                <a:spcPts val="0"/>
              </a:spcBef>
              <a:spcAft>
                <a:spcPts val="0"/>
              </a:spcAft>
              <a:buSzPct val="100000"/>
              <a:buChar char="🠶"/>
            </a:pPr>
            <a:r>
              <a:rPr lang="en-US" sz="4200" dirty="0"/>
              <a:t>tools and games </a:t>
            </a:r>
            <a:endParaRPr sz="4200" dirty="0"/>
          </a:p>
          <a:p>
            <a:pPr marL="457200" lvl="0" indent="-455294" algn="l" rtl="0">
              <a:spcBef>
                <a:spcPts val="0"/>
              </a:spcBef>
              <a:spcAft>
                <a:spcPts val="0"/>
              </a:spcAft>
              <a:buSzPct val="100000"/>
              <a:buChar char="🠶"/>
            </a:pPr>
            <a:r>
              <a:rPr lang="en-US" sz="4200" dirty="0"/>
              <a:t>classes and clubs</a:t>
            </a:r>
            <a:endParaRPr sz="4200" dirty="0"/>
          </a:p>
        </p:txBody>
      </p:sp>
      <p:pic>
        <p:nvPicPr>
          <p:cNvPr id="572" name="Google Shape;572;g364033843c7_0_26" title="qr-code.png"/>
          <p:cNvPicPr preferRelativeResize="0"/>
          <p:nvPr/>
        </p:nvPicPr>
        <p:blipFill>
          <a:blip r:embed="rId3">
            <a:alphaModFix/>
          </a:blip>
          <a:stretch>
            <a:fillRect/>
          </a:stretch>
        </p:blipFill>
        <p:spPr>
          <a:xfrm>
            <a:off x="7561616" y="2335041"/>
            <a:ext cx="4086251" cy="408625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g364033843c7_0_20"/>
          <p:cNvSpPr txBox="1">
            <a:spLocks noGrp="1"/>
          </p:cNvSpPr>
          <p:nvPr>
            <p:ph type="title"/>
          </p:nvPr>
        </p:nvSpPr>
        <p:spPr>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b="1"/>
              <a:t>First step</a:t>
            </a:r>
            <a:r>
              <a:rPr lang="en-US"/>
              <a:t> to learn morse code</a:t>
            </a:r>
            <a:endParaRPr/>
          </a:p>
        </p:txBody>
      </p:sp>
      <p:sp>
        <p:nvSpPr>
          <p:cNvPr id="579" name="Google Shape;579;g364033843c7_0_20"/>
          <p:cNvSpPr txBox="1">
            <a:spLocks noGrp="1"/>
          </p:cNvSpPr>
          <p:nvPr>
            <p:ph idx="1"/>
          </p:nvPr>
        </p:nvSpPr>
        <p:spPr>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Our recommendation:  Morse Mania</a:t>
            </a:r>
            <a:endParaRPr/>
          </a:p>
          <a:p>
            <a:pPr marL="0" lvl="0" indent="0" algn="l" rtl="0">
              <a:spcBef>
                <a:spcPts val="1000"/>
              </a:spcBef>
              <a:spcAft>
                <a:spcPts val="0"/>
              </a:spcAft>
              <a:buNone/>
            </a:pPr>
            <a:endParaRPr/>
          </a:p>
          <a:p>
            <a:pPr marL="457200" lvl="0" indent="-342900" algn="l" rtl="0">
              <a:spcBef>
                <a:spcPts val="1000"/>
              </a:spcBef>
              <a:spcAft>
                <a:spcPts val="0"/>
              </a:spcAft>
              <a:buSzPts val="1800"/>
              <a:buChar char="🠶"/>
            </a:pPr>
            <a:r>
              <a:rPr lang="en-US"/>
              <a:t>Makes learning a game</a:t>
            </a:r>
            <a:endParaRPr/>
          </a:p>
          <a:p>
            <a:pPr marL="457200" lvl="0" indent="-342900" algn="l" rtl="0">
              <a:spcBef>
                <a:spcPts val="0"/>
              </a:spcBef>
              <a:spcAft>
                <a:spcPts val="0"/>
              </a:spcAft>
              <a:buSzPts val="1800"/>
              <a:buChar char="🠶"/>
            </a:pPr>
            <a:r>
              <a:rPr lang="en-US"/>
              <a:t>Learn by sound (set character speed to 30wpm+)</a:t>
            </a:r>
            <a:endParaRPr/>
          </a:p>
          <a:p>
            <a:pPr marL="457200" lvl="0" indent="-342900" algn="l" rtl="0">
              <a:spcBef>
                <a:spcPts val="0"/>
              </a:spcBef>
              <a:spcAft>
                <a:spcPts val="0"/>
              </a:spcAft>
              <a:buSzPts val="1800"/>
              <a:buChar char="🠶"/>
            </a:pPr>
            <a:r>
              <a:rPr lang="en-US"/>
              <a:t>Don’t aim to get 100% right – just get 50-70% right</a:t>
            </a:r>
            <a:endParaRPr/>
          </a:p>
          <a:p>
            <a:pPr marL="457200" lvl="0" indent="-342900" algn="l" rtl="0">
              <a:spcBef>
                <a:spcPts val="0"/>
              </a:spcBef>
              <a:spcAft>
                <a:spcPts val="0"/>
              </a:spcAft>
              <a:buSzPts val="1800"/>
              <a:buChar char="🠶"/>
            </a:pPr>
            <a:r>
              <a:rPr lang="en-US"/>
              <a:t>Have fun!</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g364033843c7_0_33"/>
          <p:cNvSpPr txBox="1">
            <a:spLocks noGrp="1"/>
          </p:cNvSpPr>
          <p:nvPr>
            <p:ph type="title"/>
          </p:nvPr>
        </p:nvSpPr>
        <p:spPr>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One more thing:  Our Key</a:t>
            </a:r>
            <a:endParaRPr/>
          </a:p>
        </p:txBody>
      </p:sp>
      <p:sp>
        <p:nvSpPr>
          <p:cNvPr id="586" name="Google Shape;586;g364033843c7_0_33"/>
          <p:cNvSpPr txBox="1">
            <a:spLocks noGrp="1"/>
          </p:cNvSpPr>
          <p:nvPr>
            <p:ph idx="1"/>
          </p:nvPr>
        </p:nvSpPr>
        <p:spPr>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We made a key, the Duo Straight Key One.</a:t>
            </a:r>
            <a:endParaRPr/>
          </a:p>
          <a:p>
            <a:pPr marL="0" lvl="0" indent="0" algn="l" rtl="0">
              <a:spcBef>
                <a:spcPts val="1000"/>
              </a:spcBef>
              <a:spcAft>
                <a:spcPts val="0"/>
              </a:spcAft>
              <a:buNone/>
            </a:pPr>
            <a:endParaRPr/>
          </a:p>
          <a:p>
            <a:pPr marL="0" lvl="0" indent="0" algn="l" rtl="0">
              <a:spcBef>
                <a:spcPts val="1000"/>
              </a:spcBef>
              <a:spcAft>
                <a:spcPts val="0"/>
              </a:spcAft>
              <a:buNone/>
            </a:pPr>
            <a:r>
              <a:rPr lang="en-US"/>
              <a:t>shop.hamradioduo.com</a:t>
            </a:r>
            <a:endParaRPr/>
          </a:p>
        </p:txBody>
      </p:sp>
      <p:pic>
        <p:nvPicPr>
          <p:cNvPr id="587" name="Google Shape;587;g364033843c7_0_33"/>
          <p:cNvPicPr preferRelativeResize="0"/>
          <p:nvPr/>
        </p:nvPicPr>
        <p:blipFill>
          <a:blip r:embed="rId3">
            <a:alphaModFix/>
          </a:blip>
          <a:stretch>
            <a:fillRect/>
          </a:stretch>
        </p:blipFill>
        <p:spPr>
          <a:xfrm>
            <a:off x="7140082" y="2805425"/>
            <a:ext cx="3492174" cy="3673023"/>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47D3502-15D7-40E3-8799-AADA72E46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A00B4AC8-8B5D-99CB-17F2-8AA0A64CFE7A}"/>
              </a:ext>
            </a:extLst>
          </p:cNvPr>
          <p:cNvSpPr>
            <a:spLocks noGrp="1"/>
          </p:cNvSpPr>
          <p:nvPr>
            <p:ph type="title"/>
          </p:nvPr>
        </p:nvSpPr>
        <p:spPr>
          <a:xfrm>
            <a:off x="649224" y="645106"/>
            <a:ext cx="3650279" cy="1259894"/>
          </a:xfrm>
        </p:spPr>
        <p:txBody>
          <a:bodyPr>
            <a:normAutofit/>
          </a:bodyPr>
          <a:lstStyle/>
          <a:p>
            <a:r>
              <a:rPr lang="en-US" sz="4400" dirty="0"/>
              <a:t>pebblehf.com</a:t>
            </a:r>
          </a:p>
        </p:txBody>
      </p:sp>
      <p:sp>
        <p:nvSpPr>
          <p:cNvPr id="13" name="Rectangle 12">
            <a:extLst>
              <a:ext uri="{FF2B5EF4-FFF2-40B4-BE49-F238E27FC236}">
                <a16:creationId xmlns:a16="http://schemas.microsoft.com/office/drawing/2014/main" id="{A84DC666-97B4-4AC4-9916-A1936C2F6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 name="Content Placeholder 3" descr="Pebble HF Radio">
            <a:extLst>
              <a:ext uri="{FF2B5EF4-FFF2-40B4-BE49-F238E27FC236}">
                <a16:creationId xmlns:a16="http://schemas.microsoft.com/office/drawing/2014/main" id="{6AED1589-1E10-4BC8-776F-9E3E2A7F1F18}"/>
              </a:ext>
            </a:extLst>
          </p:cNvPr>
          <p:cNvPicPr>
            <a:picLocks noChangeAspect="1"/>
          </p:cNvPicPr>
          <p:nvPr/>
        </p:nvPicPr>
        <p:blipFill>
          <a:blip r:embed="rId2"/>
          <a:stretch>
            <a:fillRect/>
          </a:stretch>
        </p:blipFill>
        <p:spPr>
          <a:xfrm>
            <a:off x="5489643" y="640080"/>
            <a:ext cx="5213377" cy="5252773"/>
          </a:xfrm>
          <a:prstGeom prst="rect">
            <a:avLst/>
          </a:prstGeom>
        </p:spPr>
      </p:pic>
      <p:sp>
        <p:nvSpPr>
          <p:cNvPr id="15" name="Freeform 43">
            <a:extLst>
              <a:ext uri="{FF2B5EF4-FFF2-40B4-BE49-F238E27FC236}">
                <a16:creationId xmlns:a16="http://schemas.microsoft.com/office/drawing/2014/main" id="{4EEFCCD7-9BFF-47EA-9C91-94E380FD80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2880" y="6061223"/>
            <a:ext cx="855156" cy="506277"/>
          </a:xfrm>
          <a:custGeom>
            <a:avLst/>
            <a:gdLst>
              <a:gd name="connsiteX0" fmla="*/ 0 w 855156"/>
              <a:gd name="connsiteY0" fmla="*/ 506277 h 506277"/>
              <a:gd name="connsiteX1" fmla="*/ 509169 w 855156"/>
              <a:gd name="connsiteY1" fmla="*/ 505572 h 506277"/>
              <a:gd name="connsiteX2" fmla="*/ 599864 w 855156"/>
              <a:gd name="connsiteY2" fmla="*/ 505572 h 506277"/>
              <a:gd name="connsiteX3" fmla="*/ 614121 w 855156"/>
              <a:gd name="connsiteY3" fmla="*/ 500804 h 506277"/>
              <a:gd name="connsiteX4" fmla="*/ 619102 w 855156"/>
              <a:gd name="connsiteY4" fmla="*/ 496035 h 506277"/>
              <a:gd name="connsiteX5" fmla="*/ 848071 w 855156"/>
              <a:gd name="connsiteY5" fmla="*/ 267092 h 506277"/>
              <a:gd name="connsiteX6" fmla="*/ 848071 w 855156"/>
              <a:gd name="connsiteY6" fmla="*/ 238480 h 506277"/>
              <a:gd name="connsiteX7" fmla="*/ 619102 w 855156"/>
              <a:gd name="connsiteY7" fmla="*/ 9537 h 506277"/>
              <a:gd name="connsiteX8" fmla="*/ 614121 w 855156"/>
              <a:gd name="connsiteY8" fmla="*/ 4769 h 506277"/>
              <a:gd name="connsiteX9" fmla="*/ 599864 w 855156"/>
              <a:gd name="connsiteY9" fmla="*/ 0 h 506277"/>
              <a:gd name="connsiteX10" fmla="*/ 509169 w 855156"/>
              <a:gd name="connsiteY10" fmla="*/ 0 h 506277"/>
              <a:gd name="connsiteX11" fmla="*/ 0 w 855156"/>
              <a:gd name="connsiteY11" fmla="*/ 144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55156" h="506277">
                <a:moveTo>
                  <a:pt x="0" y="506277"/>
                </a:moveTo>
                <a:lnTo>
                  <a:pt x="509169" y="505572"/>
                </a:lnTo>
                <a:lnTo>
                  <a:pt x="599864" y="505572"/>
                </a:lnTo>
                <a:cubicBezTo>
                  <a:pt x="604673" y="505572"/>
                  <a:pt x="609483" y="500804"/>
                  <a:pt x="614121" y="500804"/>
                </a:cubicBezTo>
                <a:cubicBezTo>
                  <a:pt x="614121" y="496035"/>
                  <a:pt x="619102" y="496035"/>
                  <a:pt x="619102" y="496035"/>
                </a:cubicBezTo>
                <a:lnTo>
                  <a:pt x="848071" y="267092"/>
                </a:lnTo>
                <a:cubicBezTo>
                  <a:pt x="857518" y="257555"/>
                  <a:pt x="857518" y="248018"/>
                  <a:pt x="848071" y="238480"/>
                </a:cubicBezTo>
                <a:lnTo>
                  <a:pt x="619102" y="9537"/>
                </a:lnTo>
                <a:cubicBezTo>
                  <a:pt x="617556" y="7914"/>
                  <a:pt x="615667" y="6392"/>
                  <a:pt x="614121" y="4769"/>
                </a:cubicBezTo>
                <a:cubicBezTo>
                  <a:pt x="609483" y="0"/>
                  <a:pt x="604673" y="0"/>
                  <a:pt x="599864" y="0"/>
                </a:cubicBezTo>
                <a:lnTo>
                  <a:pt x="509169" y="0"/>
                </a:lnTo>
                <a:lnTo>
                  <a:pt x="0" y="1447"/>
                </a:lnTo>
                <a:close/>
              </a:path>
            </a:pathLst>
          </a:custGeom>
          <a:solidFill>
            <a:schemeClr val="accent1"/>
          </a:solidFill>
          <a:ln>
            <a:noFill/>
          </a:ln>
        </p:spPr>
        <p:txBody>
          <a:bodyPr/>
          <a:lstStyle/>
          <a:p>
            <a:endParaRPr lang="en-US"/>
          </a:p>
        </p:txBody>
      </p:sp>
    </p:spTree>
    <p:extLst>
      <p:ext uri="{BB962C8B-B14F-4D97-AF65-F5344CB8AC3E}">
        <p14:creationId xmlns:p14="http://schemas.microsoft.com/office/powerpoint/2010/main" val="37226165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74EA7-AD92-67AA-018B-3598DB6E938A}"/>
              </a:ext>
            </a:extLst>
          </p:cNvPr>
          <p:cNvSpPr>
            <a:spLocks noGrp="1"/>
          </p:cNvSpPr>
          <p:nvPr>
            <p:ph type="title"/>
          </p:nvPr>
        </p:nvSpPr>
        <p:spPr/>
        <p:txBody>
          <a:bodyPr>
            <a:normAutofit/>
          </a:bodyPr>
          <a:lstStyle/>
          <a:p>
            <a:r>
              <a:rPr lang="en-US" sz="4800" dirty="0"/>
              <a:t>Questions?</a:t>
            </a:r>
          </a:p>
        </p:txBody>
      </p:sp>
      <p:sp>
        <p:nvSpPr>
          <p:cNvPr id="3" name="TextBox 2">
            <a:extLst>
              <a:ext uri="{FF2B5EF4-FFF2-40B4-BE49-F238E27FC236}">
                <a16:creationId xmlns:a16="http://schemas.microsoft.com/office/drawing/2014/main" id="{913571EB-2022-ED03-E06B-CE368138A10F}"/>
              </a:ext>
            </a:extLst>
          </p:cNvPr>
          <p:cNvSpPr txBox="1"/>
          <p:nvPr/>
        </p:nvSpPr>
        <p:spPr>
          <a:xfrm>
            <a:off x="3371273" y="2392218"/>
            <a:ext cx="6225309" cy="2769989"/>
          </a:xfrm>
          <a:prstGeom prst="rect">
            <a:avLst/>
          </a:prstGeom>
          <a:noFill/>
        </p:spPr>
        <p:txBody>
          <a:bodyPr wrap="square" rtlCol="0">
            <a:spAutoFit/>
          </a:bodyPr>
          <a:lstStyle/>
          <a:p>
            <a:r>
              <a:rPr lang="en-US" sz="3600" b="1" i="1" dirty="0">
                <a:solidFill>
                  <a:schemeClr val="tx2"/>
                </a:solidFill>
                <a:effectLst/>
              </a:rPr>
              <a:t>Practice, patience, and persistence are the keys to mastering any language. </a:t>
            </a:r>
          </a:p>
          <a:p>
            <a:endParaRPr lang="en-US" sz="2400" b="0" i="0" dirty="0">
              <a:solidFill>
                <a:schemeClr val="tx2"/>
              </a:solidFill>
              <a:effectLst/>
            </a:endParaRPr>
          </a:p>
          <a:p>
            <a:r>
              <a:rPr lang="en-US" sz="2400" dirty="0">
                <a:solidFill>
                  <a:schemeClr val="tx2"/>
                </a:solidFill>
              </a:rPr>
              <a:t>						</a:t>
            </a:r>
            <a:r>
              <a:rPr lang="en-US" sz="2400" b="0" i="0" dirty="0">
                <a:solidFill>
                  <a:schemeClr val="tx2"/>
                </a:solidFill>
                <a:effectLst/>
              </a:rPr>
              <a:t>— Sandrine Elliot</a:t>
            </a:r>
          </a:p>
          <a:p>
            <a:endParaRPr lang="en-US" dirty="0"/>
          </a:p>
        </p:txBody>
      </p:sp>
    </p:spTree>
    <p:extLst>
      <p:ext uri="{BB962C8B-B14F-4D97-AF65-F5344CB8AC3E}">
        <p14:creationId xmlns:p14="http://schemas.microsoft.com/office/powerpoint/2010/main" val="3726974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71A55-4051-9176-56CF-76979089DCA3}"/>
              </a:ext>
            </a:extLst>
          </p:cNvPr>
          <p:cNvSpPr>
            <a:spLocks noGrp="1"/>
          </p:cNvSpPr>
          <p:nvPr>
            <p:ph type="title"/>
          </p:nvPr>
        </p:nvSpPr>
        <p:spPr>
          <a:xfrm>
            <a:off x="2019301" y="624110"/>
            <a:ext cx="7346200" cy="1280890"/>
          </a:xfrm>
        </p:spPr>
        <p:txBody>
          <a:bodyPr>
            <a:normAutofit/>
          </a:bodyPr>
          <a:lstStyle/>
          <a:p>
            <a:r>
              <a:rPr lang="en-US" dirty="0"/>
              <a:t>TL;DR</a:t>
            </a:r>
          </a:p>
        </p:txBody>
      </p:sp>
      <p:sp>
        <p:nvSpPr>
          <p:cNvPr id="3" name="Content Placeholder 2">
            <a:extLst>
              <a:ext uri="{FF2B5EF4-FFF2-40B4-BE49-F238E27FC236}">
                <a16:creationId xmlns:a16="http://schemas.microsoft.com/office/drawing/2014/main" id="{7B5349B1-FDD0-A039-06F2-06773B42AC30}"/>
              </a:ext>
            </a:extLst>
          </p:cNvPr>
          <p:cNvSpPr>
            <a:spLocks noGrp="1"/>
          </p:cNvSpPr>
          <p:nvPr>
            <p:ph idx="1"/>
          </p:nvPr>
        </p:nvSpPr>
        <p:spPr>
          <a:xfrm>
            <a:off x="2019301" y="1602922"/>
            <a:ext cx="8774594" cy="3777622"/>
          </a:xfrm>
        </p:spPr>
        <p:txBody>
          <a:bodyPr>
            <a:noAutofit/>
          </a:bodyPr>
          <a:lstStyle/>
          <a:p>
            <a:r>
              <a:rPr lang="en-US" sz="3200" dirty="0" err="1"/>
              <a:t>keithford.com</a:t>
            </a:r>
            <a:r>
              <a:rPr lang="en-US" sz="3200" dirty="0"/>
              <a:t>/files</a:t>
            </a:r>
            <a:br>
              <a:rPr lang="en-US" sz="1800" dirty="0"/>
            </a:br>
            <a:endParaRPr lang="en-US" sz="1800" dirty="0"/>
          </a:p>
          <a:p>
            <a:r>
              <a:rPr lang="en-US" sz="3200" dirty="0"/>
              <a:t>Learn by sound only, do not use </a:t>
            </a:r>
            <a:br>
              <a:rPr lang="en-US" sz="3200" dirty="0"/>
            </a:br>
            <a:r>
              <a:rPr lang="en-US" sz="3200" dirty="0"/>
              <a:t>picture or word associations</a:t>
            </a:r>
            <a:br>
              <a:rPr lang="en-US" sz="1800" dirty="0"/>
            </a:br>
            <a:endParaRPr lang="en-US" sz="1800" dirty="0"/>
          </a:p>
          <a:p>
            <a:r>
              <a:rPr lang="en-US" sz="3200" dirty="0"/>
              <a:t>Practice – Patience – Persistence</a:t>
            </a:r>
            <a:br>
              <a:rPr lang="en-US" sz="1800" dirty="0"/>
            </a:br>
            <a:endParaRPr lang="en-US" sz="1800" dirty="0"/>
          </a:p>
          <a:p>
            <a:r>
              <a:rPr lang="en-US" sz="3200" dirty="0"/>
              <a:t>It’s not easy – take a friend</a:t>
            </a:r>
          </a:p>
        </p:txBody>
      </p:sp>
    </p:spTree>
    <p:extLst>
      <p:ext uri="{BB962C8B-B14F-4D97-AF65-F5344CB8AC3E}">
        <p14:creationId xmlns:p14="http://schemas.microsoft.com/office/powerpoint/2010/main" val="3050235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87" name="Rectangle 1069">
            <a:extLst>
              <a:ext uri="{FF2B5EF4-FFF2-40B4-BE49-F238E27FC236}">
                <a16:creationId xmlns:a16="http://schemas.microsoft.com/office/drawing/2014/main" id="{C7C71D87-3F49-4BCF-A883-F707E8BF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883AC6B1-1646-2C11-C950-83EE03B239F0}"/>
              </a:ext>
            </a:extLst>
          </p:cNvPr>
          <p:cNvSpPr>
            <a:spLocks noGrp="1"/>
          </p:cNvSpPr>
          <p:nvPr>
            <p:ph type="title"/>
          </p:nvPr>
        </p:nvSpPr>
        <p:spPr>
          <a:xfrm>
            <a:off x="4656667" y="648760"/>
            <a:ext cx="7430173" cy="1280890"/>
          </a:xfrm>
        </p:spPr>
        <p:txBody>
          <a:bodyPr>
            <a:normAutofit/>
          </a:bodyPr>
          <a:lstStyle/>
          <a:p>
            <a:r>
              <a:rPr lang="en-US" dirty="0"/>
              <a:t>How </a:t>
            </a:r>
            <a:r>
              <a:rPr lang="en-US" b="1" dirty="0"/>
              <a:t>NOT</a:t>
            </a:r>
            <a:r>
              <a:rPr lang="en-US" dirty="0"/>
              <a:t> To Learn Morse Code</a:t>
            </a:r>
          </a:p>
        </p:txBody>
      </p:sp>
      <p:sp>
        <p:nvSpPr>
          <p:cNvPr id="1101" name="Freeform 11">
            <a:extLst>
              <a:ext uri="{FF2B5EF4-FFF2-40B4-BE49-F238E27FC236}">
                <a16:creationId xmlns:a16="http://schemas.microsoft.com/office/drawing/2014/main" id="{F9E52235-B88C-4D77-984C-A7C57CA78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068140"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pic>
        <p:nvPicPr>
          <p:cNvPr id="1028" name="Picture 4">
            <a:extLst>
              <a:ext uri="{FF2B5EF4-FFF2-40B4-BE49-F238E27FC236}">
                <a16:creationId xmlns:a16="http://schemas.microsoft.com/office/drawing/2014/main" id="{FB926FB8-7901-9B86-0E90-A50C54F238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376" r="27561"/>
          <a:stretch/>
        </p:blipFill>
        <p:spPr bwMode="auto">
          <a:xfrm>
            <a:off x="20" y="1730"/>
            <a:ext cx="3090472"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57E6CBD-D7C2-AFFA-A296-E5629F99B502}"/>
              </a:ext>
            </a:extLst>
          </p:cNvPr>
          <p:cNvSpPr>
            <a:spLocks noGrp="1"/>
          </p:cNvSpPr>
          <p:nvPr>
            <p:ph idx="1"/>
          </p:nvPr>
        </p:nvSpPr>
        <p:spPr>
          <a:xfrm>
            <a:off x="4762499" y="2133600"/>
            <a:ext cx="6742111" cy="3777622"/>
          </a:xfrm>
        </p:spPr>
        <p:txBody>
          <a:bodyPr>
            <a:normAutofit/>
          </a:bodyPr>
          <a:lstStyle/>
          <a:p>
            <a:r>
              <a:rPr lang="en-US" dirty="0"/>
              <a:t>Morse code is an aural language, you need to learn it with your ears, </a:t>
            </a:r>
            <a:r>
              <a:rPr lang="en-US" b="1" dirty="0"/>
              <a:t>not your eyes</a:t>
            </a:r>
            <a:r>
              <a:rPr lang="en-US" dirty="0"/>
              <a:t>.</a:t>
            </a:r>
            <a:br>
              <a:rPr lang="en-US" dirty="0"/>
            </a:br>
            <a:endParaRPr lang="en-US" dirty="0"/>
          </a:p>
          <a:p>
            <a:r>
              <a:rPr lang="en-US" dirty="0"/>
              <a:t>Do not use word or picture association</a:t>
            </a:r>
            <a:br>
              <a:rPr lang="en-US" dirty="0"/>
            </a:br>
            <a:endParaRPr lang="en-US" dirty="0"/>
          </a:p>
          <a:p>
            <a:r>
              <a:rPr lang="en-US" dirty="0"/>
              <a:t>Attempts to learn it using any visual means may work initially but will most likely cause you to hit a wall when trying to increase your speed.</a:t>
            </a:r>
          </a:p>
        </p:txBody>
      </p:sp>
      <p:grpSp>
        <p:nvGrpSpPr>
          <p:cNvPr id="1103" name="Group 1073">
            <a:extLst>
              <a:ext uri="{FF2B5EF4-FFF2-40B4-BE49-F238E27FC236}">
                <a16:creationId xmlns:a16="http://schemas.microsoft.com/office/drawing/2014/main" id="{5552A84B-8851-405D-B8A8-7369A6BC699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68149" y="228600"/>
            <a:ext cx="2851523" cy="6638625"/>
            <a:chOff x="2487613" y="285750"/>
            <a:chExt cx="2428875" cy="5654676"/>
          </a:xfrm>
          <a:solidFill>
            <a:schemeClr val="accent1">
              <a:lumMod val="75000"/>
              <a:alpha val="40000"/>
            </a:schemeClr>
          </a:solidFill>
        </p:grpSpPr>
        <p:sp>
          <p:nvSpPr>
            <p:cNvPr id="1075" name="Freeform 11">
              <a:extLst>
                <a:ext uri="{FF2B5EF4-FFF2-40B4-BE49-F238E27FC236}">
                  <a16:creationId xmlns:a16="http://schemas.microsoft.com/office/drawing/2014/main" id="{7432EB9C-3261-48B0-8C9E-BBAC8EC4B0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1076" name="Freeform 12">
              <a:extLst>
                <a:ext uri="{FF2B5EF4-FFF2-40B4-BE49-F238E27FC236}">
                  <a16:creationId xmlns:a16="http://schemas.microsoft.com/office/drawing/2014/main" id="{B34577BF-92CE-40E9-8424-AAAA86E19A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1077" name="Freeform 13">
              <a:extLst>
                <a:ext uri="{FF2B5EF4-FFF2-40B4-BE49-F238E27FC236}">
                  <a16:creationId xmlns:a16="http://schemas.microsoft.com/office/drawing/2014/main" id="{E59688BF-02B8-4177-9BFF-D9388FD18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1078" name="Freeform 14">
              <a:extLst>
                <a:ext uri="{FF2B5EF4-FFF2-40B4-BE49-F238E27FC236}">
                  <a16:creationId xmlns:a16="http://schemas.microsoft.com/office/drawing/2014/main" id="{7C1B48D5-4F38-4A42-A235-D150C8FB6F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1079" name="Freeform 15">
              <a:extLst>
                <a:ext uri="{FF2B5EF4-FFF2-40B4-BE49-F238E27FC236}">
                  <a16:creationId xmlns:a16="http://schemas.microsoft.com/office/drawing/2014/main" id="{D63EC166-228D-4475-A192-3B6C7889A0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1080" name="Freeform 16">
              <a:extLst>
                <a:ext uri="{FF2B5EF4-FFF2-40B4-BE49-F238E27FC236}">
                  <a16:creationId xmlns:a16="http://schemas.microsoft.com/office/drawing/2014/main" id="{87553E39-E427-4DBA-BD56-1229E1DAA6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1081" name="Freeform 17">
              <a:extLst>
                <a:ext uri="{FF2B5EF4-FFF2-40B4-BE49-F238E27FC236}">
                  <a16:creationId xmlns:a16="http://schemas.microsoft.com/office/drawing/2014/main" id="{58FBA27C-5954-4308-919A-DDB27AA10C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1082" name="Freeform 18">
              <a:extLst>
                <a:ext uri="{FF2B5EF4-FFF2-40B4-BE49-F238E27FC236}">
                  <a16:creationId xmlns:a16="http://schemas.microsoft.com/office/drawing/2014/main" id="{6F9D59A2-6EFA-4E70-BB51-4B2B80AF88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1083" name="Freeform 19">
              <a:extLst>
                <a:ext uri="{FF2B5EF4-FFF2-40B4-BE49-F238E27FC236}">
                  <a16:creationId xmlns:a16="http://schemas.microsoft.com/office/drawing/2014/main" id="{58722E97-1E37-4E07-BE1B-49F45712D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1084" name="Freeform 20">
              <a:extLst>
                <a:ext uri="{FF2B5EF4-FFF2-40B4-BE49-F238E27FC236}">
                  <a16:creationId xmlns:a16="http://schemas.microsoft.com/office/drawing/2014/main" id="{4BA7D523-89CE-4552-822B-5D07C7E22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1085" name="Freeform 21">
              <a:extLst>
                <a:ext uri="{FF2B5EF4-FFF2-40B4-BE49-F238E27FC236}">
                  <a16:creationId xmlns:a16="http://schemas.microsoft.com/office/drawing/2014/main" id="{0805B698-70ED-418F-949A-15DA927EC3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1086" name="Freeform 22">
              <a:extLst>
                <a:ext uri="{FF2B5EF4-FFF2-40B4-BE49-F238E27FC236}">
                  <a16:creationId xmlns:a16="http://schemas.microsoft.com/office/drawing/2014/main" id="{2FC262F6-2F17-4FF9-976D-36430069AC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grpSp>
        <p:nvGrpSpPr>
          <p:cNvPr id="1088" name="Group 1087">
            <a:extLst>
              <a:ext uri="{FF2B5EF4-FFF2-40B4-BE49-F238E27FC236}">
                <a16:creationId xmlns:a16="http://schemas.microsoft.com/office/drawing/2014/main" id="{15C6759D-A316-44FB-BAA1-41A9BAEBDA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95364" y="-30"/>
            <a:ext cx="2356675" cy="6853284"/>
            <a:chOff x="6627813" y="195452"/>
            <a:chExt cx="1952625" cy="5678299"/>
          </a:xfrm>
          <a:solidFill>
            <a:schemeClr val="accent1"/>
          </a:solidFill>
        </p:grpSpPr>
        <p:sp>
          <p:nvSpPr>
            <p:cNvPr id="1089" name="Freeform 27">
              <a:extLst>
                <a:ext uri="{FF2B5EF4-FFF2-40B4-BE49-F238E27FC236}">
                  <a16:creationId xmlns:a16="http://schemas.microsoft.com/office/drawing/2014/main" id="{2C99C3E8-2AA3-4F6B-9124-69B6BC78B4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US"/>
            </a:p>
          </p:txBody>
        </p:sp>
        <p:sp>
          <p:nvSpPr>
            <p:cNvPr id="1090" name="Freeform 28">
              <a:extLst>
                <a:ext uri="{FF2B5EF4-FFF2-40B4-BE49-F238E27FC236}">
                  <a16:creationId xmlns:a16="http://schemas.microsoft.com/office/drawing/2014/main" id="{83E8DD31-651B-493F-A510-08B8A67FF2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US"/>
            </a:p>
          </p:txBody>
        </p:sp>
        <p:sp>
          <p:nvSpPr>
            <p:cNvPr id="1091" name="Freeform 29">
              <a:extLst>
                <a:ext uri="{FF2B5EF4-FFF2-40B4-BE49-F238E27FC236}">
                  <a16:creationId xmlns:a16="http://schemas.microsoft.com/office/drawing/2014/main" id="{CF378E01-DE98-49C1-BA6A-CE9A12BE94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US"/>
            </a:p>
          </p:txBody>
        </p:sp>
        <p:sp>
          <p:nvSpPr>
            <p:cNvPr id="1092" name="Freeform 30">
              <a:extLst>
                <a:ext uri="{FF2B5EF4-FFF2-40B4-BE49-F238E27FC236}">
                  <a16:creationId xmlns:a16="http://schemas.microsoft.com/office/drawing/2014/main" id="{51C6658C-C674-43A3-B7D5-E1D167D92F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US"/>
            </a:p>
          </p:txBody>
        </p:sp>
        <p:sp>
          <p:nvSpPr>
            <p:cNvPr id="1093" name="Freeform 31">
              <a:extLst>
                <a:ext uri="{FF2B5EF4-FFF2-40B4-BE49-F238E27FC236}">
                  <a16:creationId xmlns:a16="http://schemas.microsoft.com/office/drawing/2014/main" id="{DF23D4C6-8AA4-481B-B5CC-DD228BA30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US"/>
            </a:p>
          </p:txBody>
        </p:sp>
        <p:sp>
          <p:nvSpPr>
            <p:cNvPr id="1094" name="Freeform 32">
              <a:extLst>
                <a:ext uri="{FF2B5EF4-FFF2-40B4-BE49-F238E27FC236}">
                  <a16:creationId xmlns:a16="http://schemas.microsoft.com/office/drawing/2014/main" id="{129B04C3-4B8A-4E90-8807-F9A6FAE74C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US"/>
            </a:p>
          </p:txBody>
        </p:sp>
        <p:sp>
          <p:nvSpPr>
            <p:cNvPr id="1095" name="Freeform 33">
              <a:extLst>
                <a:ext uri="{FF2B5EF4-FFF2-40B4-BE49-F238E27FC236}">
                  <a16:creationId xmlns:a16="http://schemas.microsoft.com/office/drawing/2014/main" id="{B8597535-8174-49AA-94A7-E608342E5C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US"/>
            </a:p>
          </p:txBody>
        </p:sp>
        <p:sp>
          <p:nvSpPr>
            <p:cNvPr id="1096" name="Freeform 34">
              <a:extLst>
                <a:ext uri="{FF2B5EF4-FFF2-40B4-BE49-F238E27FC236}">
                  <a16:creationId xmlns:a16="http://schemas.microsoft.com/office/drawing/2014/main" id="{F2FEFE5A-4435-4C8D-8A44-08D2D28E5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US"/>
            </a:p>
          </p:txBody>
        </p:sp>
        <p:sp>
          <p:nvSpPr>
            <p:cNvPr id="1097" name="Freeform 35">
              <a:extLst>
                <a:ext uri="{FF2B5EF4-FFF2-40B4-BE49-F238E27FC236}">
                  <a16:creationId xmlns:a16="http://schemas.microsoft.com/office/drawing/2014/main" id="{FA209986-26CB-4CE9-AD55-76C359D41B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US"/>
            </a:p>
          </p:txBody>
        </p:sp>
        <p:sp>
          <p:nvSpPr>
            <p:cNvPr id="1098" name="Freeform 36">
              <a:extLst>
                <a:ext uri="{FF2B5EF4-FFF2-40B4-BE49-F238E27FC236}">
                  <a16:creationId xmlns:a16="http://schemas.microsoft.com/office/drawing/2014/main" id="{D4EBBD13-CB15-4CE3-AA0A-F828CD4D7E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US"/>
            </a:p>
          </p:txBody>
        </p:sp>
        <p:sp>
          <p:nvSpPr>
            <p:cNvPr id="1099" name="Freeform 37">
              <a:extLst>
                <a:ext uri="{FF2B5EF4-FFF2-40B4-BE49-F238E27FC236}">
                  <a16:creationId xmlns:a16="http://schemas.microsoft.com/office/drawing/2014/main" id="{C15697DE-093E-4414-AFF5-57941C52D2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US"/>
            </a:p>
          </p:txBody>
        </p:sp>
        <p:sp>
          <p:nvSpPr>
            <p:cNvPr id="1100" name="Freeform 38">
              <a:extLst>
                <a:ext uri="{FF2B5EF4-FFF2-40B4-BE49-F238E27FC236}">
                  <a16:creationId xmlns:a16="http://schemas.microsoft.com/office/drawing/2014/main" id="{C7AA6B1E-510D-4651-91FD-B77E1F0E9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US"/>
            </a:p>
          </p:txBody>
        </p:sp>
      </p:grpSp>
      <p:sp>
        <p:nvSpPr>
          <p:cNvPr id="1102" name="Rectangle 1101">
            <a:extLst>
              <a:ext uri="{FF2B5EF4-FFF2-40B4-BE49-F238E27FC236}">
                <a16:creationId xmlns:a16="http://schemas.microsoft.com/office/drawing/2014/main" id="{EFAD192E-6453-4479-A9DF-054811745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6814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807352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E2B0341-535C-D29F-067A-9414AD47D12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b="67085"/>
          <a:stretch/>
        </p:blipFill>
        <p:spPr bwMode="auto">
          <a:xfrm>
            <a:off x="1025572" y="1329856"/>
            <a:ext cx="10140855" cy="4198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5640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CDN media">
            <a:extLst>
              <a:ext uri="{FF2B5EF4-FFF2-40B4-BE49-F238E27FC236}">
                <a16:creationId xmlns:a16="http://schemas.microsoft.com/office/drawing/2014/main" id="{758CD030-E909-4C06-6160-517CAF27861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469" t="25457" r="29762" b="51664"/>
          <a:stretch/>
        </p:blipFill>
        <p:spPr bwMode="auto">
          <a:xfrm>
            <a:off x="1758291" y="855375"/>
            <a:ext cx="8675418" cy="5147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1756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Learn Morse Code: 12 Steps (with Pictures) - wikiHow">
            <a:extLst>
              <a:ext uri="{FF2B5EF4-FFF2-40B4-BE49-F238E27FC236}">
                <a16:creationId xmlns:a16="http://schemas.microsoft.com/office/drawing/2014/main" id="{8D5A6427-1CEC-A547-2D69-A84124C9BB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202257">
            <a:off x="6209607" y="697026"/>
            <a:ext cx="3423733" cy="2567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earn Morse Code In 1 Minute | Trick to remember Morse code | Second Mate  Signal exam preparation - YouTube">
            <a:extLst>
              <a:ext uri="{FF2B5EF4-FFF2-40B4-BE49-F238E27FC236}">
                <a16:creationId xmlns:a16="http://schemas.microsoft.com/office/drawing/2014/main" id="{B502A72F-0CFA-DE9D-4875-BA0CBF37C3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718956">
            <a:off x="1899197" y="3318121"/>
            <a:ext cx="3518594" cy="26389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inions Teaching the Morse Code Alphabet Educational Video for Kids -  YouTube">
            <a:extLst>
              <a:ext uri="{FF2B5EF4-FFF2-40B4-BE49-F238E27FC236}">
                <a16:creationId xmlns:a16="http://schemas.microsoft.com/office/drawing/2014/main" id="{CA738FA1-13C2-854C-CA3D-56DC3057D2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08355">
            <a:off x="6157564" y="3304337"/>
            <a:ext cx="4167448" cy="2344189"/>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4AFDEF01-CCCF-889A-1B80-040B6E4CDB8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0304" r="-2" b="39908"/>
          <a:stretch/>
        </p:blipFill>
        <p:spPr bwMode="auto">
          <a:xfrm rot="598467">
            <a:off x="2049337" y="1124807"/>
            <a:ext cx="3506937" cy="2182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257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w to Learn Morse Code: 12 Steps (with Pictures) - wikiHow">
            <a:extLst>
              <a:ext uri="{FF2B5EF4-FFF2-40B4-BE49-F238E27FC236}">
                <a16:creationId xmlns:a16="http://schemas.microsoft.com/office/drawing/2014/main" id="{8D5A6427-1CEC-A547-2D69-A84124C9BB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202257">
            <a:off x="6209607" y="697026"/>
            <a:ext cx="3423733" cy="2567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earn Morse Code In 1 Minute | Trick to remember Morse code | Second Mate  Signal exam preparation - YouTube">
            <a:extLst>
              <a:ext uri="{FF2B5EF4-FFF2-40B4-BE49-F238E27FC236}">
                <a16:creationId xmlns:a16="http://schemas.microsoft.com/office/drawing/2014/main" id="{B502A72F-0CFA-DE9D-4875-BA0CBF37C3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718956">
            <a:off x="1899197" y="3318121"/>
            <a:ext cx="3518594" cy="26389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inions Teaching the Morse Code Alphabet Educational Video for Kids -  YouTube">
            <a:extLst>
              <a:ext uri="{FF2B5EF4-FFF2-40B4-BE49-F238E27FC236}">
                <a16:creationId xmlns:a16="http://schemas.microsoft.com/office/drawing/2014/main" id="{CA738FA1-13C2-854C-CA3D-56DC3057D2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08355">
            <a:off x="6157564" y="3304337"/>
            <a:ext cx="4167448" cy="2344189"/>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4AFDEF01-CCCF-889A-1B80-040B6E4CDB8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0304" r="-2" b="39908"/>
          <a:stretch/>
        </p:blipFill>
        <p:spPr bwMode="auto">
          <a:xfrm rot="598467">
            <a:off x="2049337" y="1124807"/>
            <a:ext cx="3506937" cy="218250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CBBDA31-AA39-11BA-DB1D-3A9704867498}"/>
              </a:ext>
            </a:extLst>
          </p:cNvPr>
          <p:cNvPicPr>
            <a:picLocks noChangeAspect="1"/>
          </p:cNvPicPr>
          <p:nvPr/>
        </p:nvPicPr>
        <p:blipFill>
          <a:blip r:embed="rId7"/>
          <a:stretch>
            <a:fillRect/>
          </a:stretch>
        </p:blipFill>
        <p:spPr>
          <a:xfrm>
            <a:off x="3323352" y="768927"/>
            <a:ext cx="5320145" cy="5320145"/>
          </a:xfrm>
          <a:prstGeom prst="rect">
            <a:avLst/>
          </a:prstGeom>
        </p:spPr>
      </p:pic>
    </p:spTree>
    <p:extLst>
      <p:ext uri="{BB962C8B-B14F-4D97-AF65-F5344CB8AC3E}">
        <p14:creationId xmlns:p14="http://schemas.microsoft.com/office/powerpoint/2010/main" val="61382414"/>
      </p:ext>
    </p:extLst>
  </p:cSld>
  <p:clrMapOvr>
    <a:masterClrMapping/>
  </p:clrMapOvr>
</p:sld>
</file>

<file path=ppt/theme/theme1.xml><?xml version="1.0" encoding="utf-8"?>
<a:theme xmlns:a="http://schemas.openxmlformats.org/drawingml/2006/main" name="Wisp">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F20B7C8E-B819-43F3-AAF9-EE50B1A836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{B678120F-6969-1C47-81FA-1CF0C04B8BE7}tf10001069</Template>
  <TotalTime>2870</TotalTime>
  <Words>1842</Words>
  <Application>Microsoft Macintosh PowerPoint</Application>
  <PresentationFormat>Widescreen</PresentationFormat>
  <Paragraphs>235</Paragraphs>
  <Slides>36</Slides>
  <Notes>30</Notes>
  <HiddenSlides>0</HiddenSlides>
  <MMClips>2</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36</vt:i4>
      </vt:variant>
    </vt:vector>
  </HeadingPairs>
  <TitlesOfParts>
    <vt:vector size="45" baseType="lpstr">
      <vt:lpstr>Aptos</vt:lpstr>
      <vt:lpstr>Aptos Display</vt:lpstr>
      <vt:lpstr>Arial</vt:lpstr>
      <vt:lpstr>Arial Rounded MT Bold</vt:lpstr>
      <vt:lpstr>Calibri</vt:lpstr>
      <vt:lpstr>Rage Italic</vt:lpstr>
      <vt:lpstr>Wingdings 3</vt:lpstr>
      <vt:lpstr>Wisp</vt:lpstr>
      <vt:lpstr>Office Theme</vt:lpstr>
      <vt:lpstr>How NOT  To Learn  Morse  Code</vt:lpstr>
      <vt:lpstr>Hello</vt:lpstr>
      <vt:lpstr>PowerPoint Presentation</vt:lpstr>
      <vt:lpstr>TL;DR</vt:lpstr>
      <vt:lpstr>How NOT To Learn Morse Code</vt:lpstr>
      <vt:lpstr>PowerPoint Presentation</vt:lpstr>
      <vt:lpstr>PowerPoint Presentation</vt:lpstr>
      <vt:lpstr>PowerPoint Presentation</vt:lpstr>
      <vt:lpstr>PowerPoint Presentation</vt:lpstr>
      <vt:lpstr>How To Learn  Morse Code</vt:lpstr>
      <vt:lpstr>Recommended Methods</vt:lpstr>
      <vt:lpstr>What is Morse Code?</vt:lpstr>
      <vt:lpstr>How Does Farnsworth Help?</vt:lpstr>
      <vt:lpstr>How Does Farnsworth Help?</vt:lpstr>
      <vt:lpstr>Helpful Tools</vt:lpstr>
      <vt:lpstr>www.morserino.info qrp-labs.com</vt:lpstr>
      <vt:lpstr>Sending:  Key vs Paddles</vt:lpstr>
      <vt:lpstr>Apps</vt:lpstr>
      <vt:lpstr>Take Away Tips</vt:lpstr>
      <vt:lpstr>Scott Wooten-KW4NJA Athens, GA </vt:lpstr>
      <vt:lpstr>PowerPoint Presentation</vt:lpstr>
      <vt:lpstr> the licw CURRICULUM</vt:lpstr>
      <vt:lpstr> the licw method</vt:lpstr>
      <vt:lpstr>PowerPoint Presentation</vt:lpstr>
      <vt:lpstr>PowerPoint Presentation</vt:lpstr>
      <vt:lpstr>PowerPoint Presentation</vt:lpstr>
      <vt:lpstr>PowerPoint Presentation</vt:lpstr>
      <vt:lpstr>HamRadioDuo</vt:lpstr>
      <vt:lpstr>Fun</vt:lpstr>
      <vt:lpstr>Fun (in case we can’t play the video)</vt:lpstr>
      <vt:lpstr>Fun (in case we can’t play the video)</vt:lpstr>
      <vt:lpstr>Getting Started</vt:lpstr>
      <vt:lpstr>First step to learn morse code</vt:lpstr>
      <vt:lpstr>One more thing:  Our Key</vt:lpstr>
      <vt:lpstr>pebblehf.com</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Beginning Morse Code</dc:title>
  <dc:creator>Keith Ford</dc:creator>
  <cp:lastModifiedBy>Carol Ford</cp:lastModifiedBy>
  <cp:revision>69</cp:revision>
  <cp:lastPrinted>2025-08-11T14:15:55Z</cp:lastPrinted>
  <dcterms:created xsi:type="dcterms:W3CDTF">2023-08-15T23:47:35Z</dcterms:created>
  <dcterms:modified xsi:type="dcterms:W3CDTF">2026-08-22T13:30:57Z</dcterms:modified>
</cp:coreProperties>
</file>